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556" r:id="rId2"/>
    <p:sldId id="588" r:id="rId3"/>
    <p:sldId id="592" r:id="rId4"/>
    <p:sldId id="584" r:id="rId5"/>
    <p:sldId id="590" r:id="rId6"/>
    <p:sldId id="586" r:id="rId7"/>
    <p:sldId id="377" r:id="rId8"/>
    <p:sldId id="619" r:id="rId9"/>
    <p:sldId id="563" r:id="rId10"/>
    <p:sldId id="564" r:id="rId11"/>
    <p:sldId id="611" r:id="rId12"/>
    <p:sldId id="612" r:id="rId13"/>
    <p:sldId id="617" r:id="rId14"/>
    <p:sldId id="618" r:id="rId15"/>
    <p:sldId id="561" r:id="rId16"/>
    <p:sldId id="565" r:id="rId17"/>
    <p:sldId id="576" r:id="rId18"/>
    <p:sldId id="577" r:id="rId19"/>
    <p:sldId id="569" r:id="rId20"/>
    <p:sldId id="553" r:id="rId21"/>
    <p:sldId id="558" r:id="rId22"/>
    <p:sldId id="598" r:id="rId23"/>
    <p:sldId id="625" r:id="rId24"/>
    <p:sldId id="624" r:id="rId25"/>
    <p:sldId id="600" r:id="rId26"/>
    <p:sldId id="602" r:id="rId27"/>
    <p:sldId id="626" r:id="rId28"/>
    <p:sldId id="620" r:id="rId29"/>
    <p:sldId id="605" r:id="rId30"/>
    <p:sldId id="606" r:id="rId31"/>
    <p:sldId id="622" r:id="rId32"/>
    <p:sldId id="613" r:id="rId33"/>
    <p:sldId id="614" r:id="rId34"/>
    <p:sldId id="62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892624-89DC-F44D-82DD-512263B75AF6}">
          <p14:sldIdLst>
            <p14:sldId id="556"/>
            <p14:sldId id="588"/>
            <p14:sldId id="592"/>
            <p14:sldId id="584"/>
            <p14:sldId id="590"/>
            <p14:sldId id="586"/>
            <p14:sldId id="377"/>
            <p14:sldId id="619"/>
            <p14:sldId id="563"/>
            <p14:sldId id="564"/>
            <p14:sldId id="611"/>
            <p14:sldId id="612"/>
            <p14:sldId id="617"/>
            <p14:sldId id="618"/>
            <p14:sldId id="561"/>
            <p14:sldId id="565"/>
            <p14:sldId id="576"/>
            <p14:sldId id="577"/>
            <p14:sldId id="569"/>
            <p14:sldId id="553"/>
            <p14:sldId id="558"/>
            <p14:sldId id="598"/>
            <p14:sldId id="625"/>
            <p14:sldId id="624"/>
            <p14:sldId id="600"/>
            <p14:sldId id="602"/>
            <p14:sldId id="626"/>
            <p14:sldId id="620"/>
            <p14:sldId id="605"/>
            <p14:sldId id="606"/>
            <p14:sldId id="622"/>
            <p14:sldId id="613"/>
            <p14:sldId id="614"/>
            <p14:sldId id="62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74FA6"/>
    <a:srgbClr val="E23C06"/>
    <a:srgbClr val="139767"/>
    <a:srgbClr val="2E8522"/>
    <a:srgbClr val="8CBBD8"/>
    <a:srgbClr val="C2C2C2"/>
    <a:srgbClr val="17301B"/>
    <a:srgbClr val="DB006C"/>
    <a:srgbClr val="564F9A"/>
    <a:srgbClr val="C83F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9" autoAdjust="0"/>
    <p:restoredTop sz="83206" autoAdjust="0"/>
  </p:normalViewPr>
  <p:slideViewPr>
    <p:cSldViewPr snapToGrid="0" snapToObjects="1">
      <p:cViewPr>
        <p:scale>
          <a:sx n="112" d="100"/>
          <a:sy n="112" d="100"/>
        </p:scale>
        <p:origin x="-10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-3800" y="-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2B6BA-7557-404B-8AEF-FFD75234FE2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4B5B9-1427-EC4F-B064-67C04C44F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46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1B17-4B47-6846-A3E4-F7EACB2F1D5C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BDBB2-CE51-5E45-B859-972EC8E97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873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r>
              <a:rPr lang="en-US" dirty="0" smtClean="0"/>
              <a:t>1. Hello everybody.</a:t>
            </a:r>
            <a:r>
              <a:rPr lang="en-US" baseline="0" dirty="0" smtClean="0"/>
              <a:t> </a:t>
            </a:r>
          </a:p>
          <a:p>
            <a:pPr marL="0" lvl="1" indent="0">
              <a:buFont typeface="Arial"/>
              <a:buNone/>
            </a:pPr>
            <a:r>
              <a:rPr lang="en-US" baseline="0" dirty="0" smtClean="0"/>
              <a:t>2. I’d like to start by thanking the organizers for giving me the opportunity to talk today. </a:t>
            </a:r>
          </a:p>
          <a:p>
            <a:pPr marL="0" lvl="1" indent="0">
              <a:buFont typeface="Arial"/>
              <a:buNone/>
            </a:pPr>
            <a:r>
              <a:rPr lang="en-US" baseline="0" dirty="0" smtClean="0"/>
              <a:t>3. I’m going to talk about Malaria and maritime traffic on the Colombian Pacific coast. </a:t>
            </a:r>
          </a:p>
          <a:p>
            <a:pPr marL="0" lvl="1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97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W</a:t>
            </a:r>
            <a:r>
              <a:rPr lang="en-US" baseline="0" dirty="0" smtClean="0"/>
              <a:t>e can also group sample pairs, by collection sites and plot the proportion that are highly within and across sites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line graph here shows the distance between sites, ranging from zero within sites to 490 km between </a:t>
            </a:r>
            <a:r>
              <a:rPr lang="en-US" baseline="0" dirty="0" err="1" smtClean="0"/>
              <a:t>Quidbo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Tumaco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In general, we see greater relatedness between samples collected from the same site versus different sites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greatest relatedness is seen across samples from </a:t>
            </a:r>
            <a:r>
              <a:rPr lang="en-US" baseline="0" dirty="0" err="1" smtClean="0"/>
              <a:t>Guapi</a:t>
            </a:r>
            <a:r>
              <a:rPr lang="en-US" baseline="0" dirty="0" smtClean="0"/>
              <a:t>, as we might expect given </a:t>
            </a:r>
            <a:r>
              <a:rPr lang="en-US" baseline="0" dirty="0" err="1" smtClean="0"/>
              <a:t>Guapi’s</a:t>
            </a:r>
            <a:r>
              <a:rPr lang="en-US" baseline="0" dirty="0" smtClean="0"/>
              <a:t> isolation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relatedness between samples collected in Buenaventura and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 appears to be remarkable high, considering the geographic separation between these two sites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Given the previous slides showing the strong trend in relatedness over time, you might wonder if this is simply an artifact of time,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However, if we take each of these bars and partition by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mr-IN" dirty="0" smtClean="0"/>
              <a:t>…</a:t>
            </a:r>
            <a:r>
              <a:rPr lang="en-US" baseline="0" dirty="0" smtClean="0"/>
              <a:t> s</a:t>
            </a:r>
            <a:r>
              <a:rPr lang="en-US" dirty="0" smtClean="0"/>
              <a:t>hown</a:t>
            </a:r>
            <a:r>
              <a:rPr lang="en-US" baseline="0" dirty="0" smtClean="0"/>
              <a:t> here by the various </a:t>
            </a:r>
            <a:r>
              <a:rPr lang="en-US" baseline="0" dirty="0" err="1" smtClean="0"/>
              <a:t>colours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 see that, with the exception of </a:t>
            </a:r>
            <a:r>
              <a:rPr lang="en-US" baseline="0" dirty="0" err="1" smtClean="0"/>
              <a:t>Guapi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Tado</a:t>
            </a:r>
            <a:r>
              <a:rPr lang="en-US" baseline="0" dirty="0" smtClean="0"/>
              <a:t>, not all highly related sample pairs were collected at the same time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We might also wonder if highly related samples pairs are due to a single clone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To explore</a:t>
            </a:r>
            <a:r>
              <a:rPr lang="en-US" baseline="0" dirty="0" smtClean="0">
                <a:solidFill>
                  <a:srgbClr val="000000"/>
                </a:solidFill>
              </a:rPr>
              <a:t> this question we partition each bar by the 250-SNP haplotypes of the highly related sample pairs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rgbClr val="000000"/>
                </a:solidFill>
              </a:rPr>
              <a:t>The proportion of unique haplotypes is shown in gray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rgbClr val="000000"/>
                </a:solidFill>
              </a:rPr>
              <a:t>Each repeat haplotype is represented by a different color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rgbClr val="000000"/>
                </a:solidFill>
              </a:rPr>
              <a:t>This light blue haplotype is observed within and across several sites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rgbClr val="000000"/>
                </a:solidFill>
              </a:rPr>
              <a:t>But the vast majority of related parasite pairs are not characterized by a single clonal 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>
              <a:solidFill>
                <a:srgbClr val="000000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olidFill>
                  <a:srgbClr val="000000"/>
                </a:solidFill>
              </a:rPr>
              <a:t>-------------------------------------------------------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solidFill>
                  <a:srgbClr val="000000"/>
                </a:solidFill>
              </a:rPr>
              <a:t>Remember all single-genotype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Allow</a:t>
            </a:r>
            <a:r>
              <a:rPr lang="en-US" baseline="0" dirty="0" smtClean="0">
                <a:solidFill>
                  <a:srgbClr val="000000"/>
                </a:solidFill>
              </a:rPr>
              <a:t> four diff. Fuzzy matched because some IBD = 1 have IBS &lt; 1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The fact that there are multiple repeat haplotypes suggests gene flow was not a one-time event. The fact that each site has some private repeat haplotypes suggests that there is potential for two-way flow.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The number of differently </a:t>
            </a:r>
            <a:r>
              <a:rPr lang="en-US" dirty="0" err="1" smtClean="0"/>
              <a:t>coloured</a:t>
            </a:r>
            <a:r>
              <a:rPr lang="en-US" dirty="0" smtClean="0"/>
              <a:t> repeat haplotypes might give a false impression of the number of independent pieces of information, however.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8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 Given</a:t>
            </a:r>
            <a:r>
              <a:rPr lang="en-US" baseline="0" dirty="0" smtClean="0"/>
              <a:t> that the vast majority of samples originally collected by Diego </a:t>
            </a:r>
            <a:r>
              <a:rPr lang="en-US" baseline="0" dirty="0" err="1" smtClean="0"/>
              <a:t>Echeverry</a:t>
            </a:r>
            <a:r>
              <a:rPr lang="en-US" baseline="0" dirty="0" smtClean="0"/>
              <a:t> were </a:t>
            </a:r>
            <a:r>
              <a:rPr lang="en-US" baseline="0" dirty="0" err="1" smtClean="0"/>
              <a:t>signle</a:t>
            </a:r>
            <a:r>
              <a:rPr lang="en-US" baseline="0" dirty="0" smtClean="0"/>
              <a:t>-genotype, this level of diversity suggests connectivity between sites is not the result of a one-time travel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8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In a bid</a:t>
            </a:r>
            <a:r>
              <a:rPr lang="en-US" baseline="0" dirty="0" smtClean="0"/>
              <a:t> to understand what might explain recurrent transmission between sites on the Colombian Pacific coast, 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I’ll now focus on across-site comparisons, which we can visualize as a network on a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89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As show here, where the width of these edges is proportional to the heights of the bars in the previous plot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 smtClean="0"/>
              <a:t>The disproportional connection between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 and Buenaventura is now very clear, raising the question of what might this connectivity?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baseline="0" dirty="0" smtClean="0"/>
              <a:t>Now, it just so happens that </a:t>
            </a:r>
            <a:r>
              <a:rPr lang="en-US" b="0" baseline="0" dirty="0" err="1" smtClean="0"/>
              <a:t>Tumaco</a:t>
            </a:r>
            <a:r>
              <a:rPr lang="en-US" b="0" baseline="0" dirty="0" smtClean="0"/>
              <a:t> and Buenaventura are the only two ports on the Colombian Pacific coast. 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As highlighted here on the right in a screen shot from marine traffic dot com, where these green lines over the water depict the frequency of marine traffic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This lead me to question whether </a:t>
            </a:r>
            <a:r>
              <a:rPr lang="en-US" b="0" baseline="0" dirty="0" err="1" smtClean="0"/>
              <a:t>Tumaco</a:t>
            </a:r>
            <a:r>
              <a:rPr lang="en-US" b="0" baseline="0" dirty="0" smtClean="0"/>
              <a:t> and Buenaventura, though far apart in space are close together in terms of travel time. </a:t>
            </a:r>
          </a:p>
          <a:p>
            <a:pPr marL="228600" indent="-228600">
              <a:buAutoNum type="arabicPeriod"/>
            </a:pPr>
            <a:r>
              <a:rPr lang="en-US" b="0" baseline="0" dirty="0" smtClean="0"/>
              <a:t>To test this hypothesis, my collaborators have gathered travel time estimates directly from the the sites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Vladimir</a:t>
            </a:r>
            <a:endParaRPr lang="en-US" b="1" dirty="0"/>
          </a:p>
          <a:p>
            <a:pPr marL="171450" indent="-171450">
              <a:buFontTx/>
              <a:buChar char="-"/>
            </a:pPr>
            <a:r>
              <a:rPr lang="en-US" dirty="0" err="1"/>
              <a:t>Guapi</a:t>
            </a:r>
            <a:r>
              <a:rPr lang="en-US" dirty="0"/>
              <a:t> to Buenaventura:</a:t>
            </a:r>
            <a:r>
              <a:rPr lang="en-US" baseline="0" dirty="0"/>
              <a:t> fast boat, 6-8 </a:t>
            </a:r>
            <a:r>
              <a:rPr lang="en-US" baseline="0" dirty="0" err="1"/>
              <a:t>ppl</a:t>
            </a:r>
            <a:r>
              <a:rPr lang="en-US" baseline="0" dirty="0"/>
              <a:t>, 4 </a:t>
            </a:r>
            <a:r>
              <a:rPr lang="en-US" baseline="0" dirty="0" err="1"/>
              <a:t>hr</a:t>
            </a:r>
            <a:r>
              <a:rPr lang="en-US" baseline="0" dirty="0"/>
              <a:t>; ship cargo, approx. 50 </a:t>
            </a:r>
            <a:r>
              <a:rPr lang="en-US" baseline="0" dirty="0" err="1"/>
              <a:t>ppl</a:t>
            </a:r>
            <a:r>
              <a:rPr lang="en-US" baseline="0" dirty="0"/>
              <a:t>, 12hr;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Tumaco</a:t>
            </a:r>
            <a:r>
              <a:rPr lang="en-US" baseline="0" dirty="0"/>
              <a:t> road is a bad road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no public transport between </a:t>
            </a:r>
            <a:r>
              <a:rPr lang="en-US" baseline="0" dirty="0" err="1"/>
              <a:t>Guapi</a:t>
            </a:r>
            <a:r>
              <a:rPr lang="en-US" baseline="0" dirty="0"/>
              <a:t> and </a:t>
            </a:r>
            <a:r>
              <a:rPr lang="en-US" baseline="0" dirty="0" err="1"/>
              <a:t>Tumaco</a:t>
            </a:r>
            <a:r>
              <a:rPr lang="en-US" baseline="0" dirty="0"/>
              <a:t>, only contract fast boat; 1 </a:t>
            </a:r>
            <a:r>
              <a:rPr lang="en-US" baseline="0" dirty="0" err="1"/>
              <a:t>hr</a:t>
            </a:r>
            <a:r>
              <a:rPr lang="en-US" baseline="0" dirty="0"/>
              <a:t> to El </a:t>
            </a:r>
            <a:r>
              <a:rPr lang="en-US" baseline="0" dirty="0" err="1"/>
              <a:t>Charco</a:t>
            </a:r>
            <a:r>
              <a:rPr lang="en-US" baseline="0" dirty="0"/>
              <a:t> (just south of </a:t>
            </a:r>
            <a:r>
              <a:rPr lang="en-US" baseline="0" dirty="0" err="1"/>
              <a:t>Guapi</a:t>
            </a:r>
            <a:r>
              <a:rPr lang="en-US" baseline="0" dirty="0"/>
              <a:t>) and 5hrs from El </a:t>
            </a:r>
            <a:r>
              <a:rPr lang="en-US" baseline="0" dirty="0" err="1"/>
              <a:t>Charco</a:t>
            </a:r>
            <a:r>
              <a:rPr lang="en-US" baseline="0" dirty="0"/>
              <a:t> to </a:t>
            </a:r>
            <a:r>
              <a:rPr lang="en-US" baseline="0" dirty="0" err="1"/>
              <a:t>Tumaco</a:t>
            </a:r>
            <a:r>
              <a:rPr lang="en-US" baseline="0" dirty="0"/>
              <a:t>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plantain produced in </a:t>
            </a:r>
            <a:r>
              <a:rPr lang="en-US" baseline="0" dirty="0" err="1"/>
              <a:t>Tumaco</a:t>
            </a:r>
            <a:r>
              <a:rPr lang="en-US" baseline="0" dirty="0"/>
              <a:t> is sold in </a:t>
            </a:r>
            <a:r>
              <a:rPr lang="en-US" baseline="0" dirty="0" err="1"/>
              <a:t>Guapi</a:t>
            </a:r>
            <a:r>
              <a:rPr lang="en-US" baseline="0" dirty="0"/>
              <a:t> (and probably </a:t>
            </a:r>
            <a:r>
              <a:rPr lang="en-US" baseline="0" dirty="0" err="1"/>
              <a:t>Buenventura</a:t>
            </a:r>
            <a:r>
              <a:rPr lang="en-US" baseline="0" dirty="0"/>
              <a:t>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many goods that are received in Buenaventura (the major port of Colombia) are delivered to </a:t>
            </a:r>
            <a:r>
              <a:rPr lang="en-US" baseline="0" dirty="0" err="1"/>
              <a:t>Tumaco</a:t>
            </a: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Diego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Ship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price: around 80.000 – 100.000 COP (1 USD is  3050 COP)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Buenaventura: about 17-18 hours.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Buenaventura: about 10 – 12 hours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Boat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price around 120.000 COP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Buenaventura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4h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 – 3,5 H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Buenaventura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No transportation. the sea rout is 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(and Vice-versa). A express transportation with good accommodation, food, 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cost up to 4.000.000 COP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Road trip Between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Panamerican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freeway (the blue road in the map): No access at all.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inter-municipal road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(Cauca)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Chanzara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Narino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it is a rudimentary and dangerous way, about 2 hours. People do no use this road.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The travel time estimates</a:t>
            </a:r>
            <a:r>
              <a:rPr lang="en-US" baseline="0" dirty="0" smtClean="0"/>
              <a:t> are shown here on the vertical axis plotted against distance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 my surprise, there is almost perfect correlation between travel time and distance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travel time between Buenaventura and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 does not explain the signal seen in the genetic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0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However,</a:t>
            </a:r>
            <a:r>
              <a:rPr lang="en-US" baseline="0" dirty="0" smtClean="0"/>
              <a:t> a second look the marine traffic data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Paying particular attention to the legend shown here on the right-hand side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with approximately 16 more routes per year between Buenaventura and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 as compared to </a:t>
            </a:r>
            <a:r>
              <a:rPr lang="en-US" baseline="0" dirty="0" err="1" smtClean="0"/>
              <a:t>Guapi</a:t>
            </a:r>
            <a:r>
              <a:rPr lang="en-US" baseline="0" dirty="0" smtClean="0"/>
              <a:t>, which is here in the middle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suggests the frequency of travel between these two sites correlates with the genetic signal,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39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summary, there is evidence of connectivity and spatial-temporal trends between falciparum parasite populations on the Colombian Pacific coast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has implications for the design of targeted interventions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find that the tow ports on the coast are disproportionally connected, suggesting marine travel make contribute to transmission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raises questions, </a:t>
            </a:r>
            <a:r>
              <a:rPr lang="en-US" sz="1200" dirty="0" smtClean="0"/>
              <a:t>Is transmission mediated by people or mosquitoes and can we interrupt it? 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Colombia</a:t>
            </a: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has seen a huge reduction in malaria cases since 2010</a:t>
            </a:r>
          </a:p>
          <a:p>
            <a:pPr marL="0" indent="0">
              <a:buFont typeface="Arial"/>
              <a:buNone/>
            </a:pP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But the case count in 2016 was twice that of 2015, with a majority of falciparum cases</a:t>
            </a:r>
          </a:p>
          <a:p>
            <a:pPr marL="0" indent="0">
              <a:buFont typeface="Arial"/>
              <a:buNone/>
            </a:pP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Transmission is very patchy, with a hotspot of transmission in Choco</a:t>
            </a:r>
          </a:p>
          <a:p>
            <a:pPr marL="0" indent="0">
              <a:buFont typeface="Arial"/>
              <a:buNone/>
            </a:pP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 In such heterogeneous transmission, knowledge of connectivity between parasite populations is important for design of successful targeted interventions </a:t>
            </a:r>
          </a:p>
          <a:p>
            <a:pPr marL="0" indent="0">
              <a:buFont typeface="Arial"/>
              <a:buNone/>
            </a:pP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5. With this in mind..,</a:t>
            </a:r>
          </a:p>
          <a:p>
            <a:pPr marL="0" indent="0">
              <a:buFont typeface="Arial"/>
              <a:buNone/>
            </a:pPr>
            <a:endParaRPr lang="en-US" baseline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------------------------------------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Illegal</a:t>
            </a: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gold mining. </a:t>
            </a:r>
            <a:r>
              <a:rPr lang="en-US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Quibó</a:t>
            </a: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(capital of Choco). Very rainy and bio diverse, but one of poorest places in Colombia. Many people and increasing looking for gold. </a:t>
            </a:r>
          </a:p>
          <a:p>
            <a:pPr marL="285750" indent="-285750">
              <a:buFont typeface="Arial"/>
              <a:buChar char="•"/>
            </a:pP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Diego went to </a:t>
            </a:r>
            <a:r>
              <a:rPr lang="en-US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Quidbó</a:t>
            </a: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river </a:t>
            </a:r>
            <a:r>
              <a:rPr lang="en-US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Atrató</a:t>
            </a: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contaminated with gold slurry. Complete mess.</a:t>
            </a:r>
          </a:p>
          <a:p>
            <a:pPr marL="285750" indent="-285750">
              <a:buFont typeface="Arial"/>
              <a:buChar char="•"/>
            </a:pP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Evidence of heavy gold mining machinery from Brazil. Not sure how transported. Diego going to follow-up on possibility of river + road route: Brazil </a:t>
            </a:r>
            <a:r>
              <a:rPr lang="mr-IN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</a:t>
            </a: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en-US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Laticia</a:t>
            </a:r>
            <a:r>
              <a:rPr lang="en-US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(Amazon capital) -&gt; Choco </a:t>
            </a:r>
          </a:p>
          <a:p>
            <a:pPr marL="285750" indent="-285750">
              <a:buFont typeface="Arial"/>
              <a:buChar char="•"/>
            </a:pPr>
            <a:r>
              <a:rPr lang="en-US" baseline="0" dirty="0" smtClean="0"/>
              <a:t>P</a:t>
            </a:r>
            <a:r>
              <a:rPr lang="en-US" baseline="0" dirty="0"/>
              <a:t>. </a:t>
            </a:r>
            <a:r>
              <a:rPr lang="en-US" baseline="0" dirty="0" err="1"/>
              <a:t>f</a:t>
            </a:r>
            <a:r>
              <a:rPr lang="en-US" baseline="0" dirty="0" err="1" smtClean="0"/>
              <a:t>acliparum</a:t>
            </a:r>
            <a:r>
              <a:rPr lang="en-US" baseline="0" dirty="0" smtClean="0"/>
              <a:t> </a:t>
            </a:r>
            <a:r>
              <a:rPr lang="en-US" baseline="0" dirty="0"/>
              <a:t>&lt; </a:t>
            </a:r>
            <a:r>
              <a:rPr lang="en-US" dirty="0"/>
              <a:t>P.</a:t>
            </a:r>
            <a:r>
              <a:rPr lang="en-US" baseline="0" dirty="0"/>
              <a:t> Vivax in </a:t>
            </a:r>
            <a:r>
              <a:rPr lang="en-US" baseline="0" dirty="0" smtClean="0"/>
              <a:t>2010, but P</a:t>
            </a:r>
            <a:r>
              <a:rPr lang="en-US" baseline="0" dirty="0"/>
              <a:t>. </a:t>
            </a:r>
            <a:r>
              <a:rPr lang="en-US" baseline="0" dirty="0" err="1"/>
              <a:t>Facliparum</a:t>
            </a:r>
            <a:r>
              <a:rPr lang="en-US" baseline="0" dirty="0"/>
              <a:t> &gt; </a:t>
            </a:r>
            <a:r>
              <a:rPr lang="en-US" dirty="0"/>
              <a:t>P.</a:t>
            </a:r>
            <a:r>
              <a:rPr lang="en-US" baseline="0" dirty="0"/>
              <a:t> Vivax in 2016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29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It also raises questions about the contribution of marine traffic to transmission elsewhere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We hope to analyses prospective data to explore this question,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potentially using a gravity model to capture the frequency of travel between sites,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 combining complementary data to build a fuller picture of transmission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essentially a hypothesis</a:t>
            </a:r>
            <a:r>
              <a:rPr lang="en-US" baseline="0" dirty="0" smtClean="0"/>
              <a:t> generating. Marine traffic could be a very important source of many types of transmission and previously overlooked contributor to the malaria eco system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With that I would like to thank you all for listening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smtClean="0"/>
              <a:t>Thank</a:t>
            </a:r>
            <a:r>
              <a:rPr lang="en-US" baseline="0" dirty="0" smtClean="0"/>
              <a:t> my co-authors, especially my postdoctoral advisors Daniel </a:t>
            </a:r>
            <a:r>
              <a:rPr lang="en-US" baseline="0" dirty="0" err="1" smtClean="0"/>
              <a:t>Neafsey</a:t>
            </a:r>
            <a:r>
              <a:rPr lang="en-US" baseline="0" dirty="0" smtClean="0"/>
              <a:t> and Caroline </a:t>
            </a:r>
            <a:r>
              <a:rPr lang="en-US" baseline="0" dirty="0" err="1" smtClean="0"/>
              <a:t>Buckee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And thank all those who helped to gather the travel time estimates from the sites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r>
              <a:rPr lang="en-US" b="1" dirty="0" smtClean="0"/>
              <a:t>Can not rule out</a:t>
            </a:r>
            <a:r>
              <a:rPr lang="en-US" b="1" baseline="0" dirty="0" smtClean="0"/>
              <a:t> the possibility that the signal of connectivity between Buenaventura and </a:t>
            </a:r>
            <a:r>
              <a:rPr lang="en-US" b="1" baseline="0" dirty="0" err="1" smtClean="0"/>
              <a:t>Tumaco</a:t>
            </a:r>
            <a:r>
              <a:rPr lang="en-US" b="1" baseline="0" dirty="0" smtClean="0"/>
              <a:t> is due to common connectivity to somewhere else, say Panama or Ecuador. However, transmission is very low in both these places. Moreover, the point of this exercise is this generates a hypothesis, which if proved true could be addressed to interrupt transmission. </a:t>
            </a:r>
            <a:endParaRPr lang="en-US" b="1" dirty="0" smtClean="0"/>
          </a:p>
          <a:p>
            <a:endParaRPr lang="en-US" b="1" dirty="0" smtClean="0"/>
          </a:p>
          <a:p>
            <a:pPr marL="228600" indent="-22860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35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Range 0 to ~0.83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10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73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IBS threshold requires knowledge </a:t>
            </a:r>
            <a:r>
              <a:rPr lang="en-US" baseline="0" dirty="0"/>
              <a:t>of IBD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0876-8740-3847-98D0-13FF229783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44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Given</a:t>
            </a:r>
            <a:r>
              <a:rPr lang="en-US" baseline="0" dirty="0" smtClean="0">
                <a:solidFill>
                  <a:srgbClr val="000000"/>
                </a:solidFill>
              </a:rPr>
              <a:t> that over 80% (81%) of the collected it seems unlikely </a:t>
            </a:r>
            <a:endParaRPr lang="en-US" dirty="0" smtClean="0">
              <a:solidFill>
                <a:srgbClr val="000000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Given these</a:t>
            </a:r>
            <a:r>
              <a:rPr lang="en-US" baseline="0" dirty="0" smtClean="0">
                <a:solidFill>
                  <a:srgbClr val="000000"/>
                </a:solidFill>
              </a:rPr>
              <a:t> are all single-genotype </a:t>
            </a:r>
            <a:endParaRPr lang="en-US" dirty="0" smtClean="0">
              <a:solidFill>
                <a:srgbClr val="000000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Colored </a:t>
            </a:r>
            <a:r>
              <a:rPr lang="en-US" dirty="0">
                <a:solidFill>
                  <a:srgbClr val="000000"/>
                </a:solidFill>
              </a:rPr>
              <a:t>if a repeat “haplotype”. Solid: </a:t>
            </a:r>
            <a:r>
              <a:rPr lang="en-US" dirty="0" err="1">
                <a:solidFill>
                  <a:srgbClr val="000000"/>
                </a:solidFill>
              </a:rPr>
              <a:t>rhat</a:t>
            </a:r>
            <a:r>
              <a:rPr lang="en-US" dirty="0">
                <a:solidFill>
                  <a:srgbClr val="000000"/>
                </a:solidFill>
              </a:rPr>
              <a:t> &gt; 0.5; dashed: </a:t>
            </a:r>
            <a:r>
              <a:rPr lang="en-US" dirty="0" err="1">
                <a:solidFill>
                  <a:srgbClr val="000000"/>
                </a:solidFill>
              </a:rPr>
              <a:t>rhat</a:t>
            </a:r>
            <a:r>
              <a:rPr lang="en-US" dirty="0">
                <a:solidFill>
                  <a:srgbClr val="000000"/>
                </a:solidFill>
              </a:rPr>
              <a:t> ≤ 0.5 </a:t>
            </a:r>
            <a:endParaRPr lang="en-US" dirty="0"/>
          </a:p>
          <a:p>
            <a:r>
              <a:rPr lang="en-US" dirty="0" smtClean="0"/>
              <a:t>Given</a:t>
            </a:r>
            <a:r>
              <a:rPr lang="en-US" baseline="0" dirty="0" smtClean="0"/>
              <a:t> MOI distribution (look to paper), u</a:t>
            </a:r>
            <a:r>
              <a:rPr lang="en-US" dirty="0" smtClean="0"/>
              <a:t>nlikely a one-time</a:t>
            </a:r>
            <a:r>
              <a:rPr lang="en-US" baseline="0" dirty="0" smtClean="0"/>
              <a:t> source-sink event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</a:t>
            </a:r>
            <a:r>
              <a:rPr lang="en-US" dirty="0"/>
              <a:t>explored allowing 1:20, 4 to 15 were stable. </a:t>
            </a:r>
          </a:p>
          <a:p>
            <a:r>
              <a:rPr lang="en-US" dirty="0"/>
              <a:t>How much relatedness does that correspond to? </a:t>
            </a:r>
          </a:p>
          <a:p>
            <a:r>
              <a:rPr lang="en-US" dirty="0"/>
              <a:t>How different would it be if I only allowed 0 differences? </a:t>
            </a:r>
          </a:p>
          <a:p>
            <a:r>
              <a:rPr lang="en-US" dirty="0"/>
              <a:t>Haps 1 and are not highly related, but 12 is related to 4:</a:t>
            </a:r>
            <a:r>
              <a:rPr lang="en-US" dirty="0" smtClean="0"/>
              <a:t>7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fact that there are multiple repeat haplotypes suggests gene flow was not a one-time event. The fact that each site has some private repeat haplotypes suggests that there is potential for two-way flow.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number of differently </a:t>
            </a:r>
            <a:r>
              <a:rPr lang="en-US" dirty="0" err="1" smtClean="0"/>
              <a:t>coloured</a:t>
            </a:r>
            <a:r>
              <a:rPr lang="en-US" dirty="0" smtClean="0"/>
              <a:t> repeat haplotypes might give a false impression of the number of independent pieces of information, however.</a:t>
            </a:r>
          </a:p>
          <a:p>
            <a:endParaRPr lang="en-US" dirty="0" smtClean="0"/>
          </a:p>
          <a:p>
            <a:r>
              <a:rPr lang="en-US" dirty="0" smtClean="0"/>
              <a:t>Of the haplotypes shared across Buenaventura and </a:t>
            </a:r>
            <a:r>
              <a:rPr lang="en-US" dirty="0" err="1" smtClean="0"/>
              <a:t>Tumaco</a:t>
            </a:r>
            <a:r>
              <a:rPr lang="en-US" dirty="0" smtClean="0"/>
              <a:t>, haplotypes 5, 7 and 12 are all highly related to one another, so might originate from a single parasite. On the </a:t>
            </a:r>
            <a:r>
              <a:rPr lang="en-US" dirty="0" err="1" smtClean="0"/>
              <a:t>contary</a:t>
            </a:r>
            <a:r>
              <a:rPr lang="en-US" dirty="0" smtClean="0"/>
              <a:t>, haplotypes 1 and 2 are not highly related to the above cluster nor one-another. Together these results suggest three travel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8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 We</a:t>
            </a:r>
            <a:r>
              <a:rPr lang="en-US" baseline="0" dirty="0" smtClean="0"/>
              <a:t> would like to know if malaria parasite population on the Colombian Pacific coast are connected and how using estimates of genetic relatedness between falciparum parasite samples.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2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1" indent="-228600">
              <a:buFont typeface="Arial"/>
              <a:buAutoNum type="arabicPeriod"/>
            </a:pPr>
            <a:r>
              <a:rPr lang="en-US" baseline="0" dirty="0" smtClean="0"/>
              <a:t>The results I will present today were previously published by Diego </a:t>
            </a:r>
            <a:r>
              <a:rPr lang="en-US" baseline="0" dirty="0" err="1" smtClean="0"/>
              <a:t>Echeverry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collegues</a:t>
            </a:r>
            <a:r>
              <a:rPr lang="en-US" baseline="0" dirty="0" smtClean="0"/>
              <a:t>. </a:t>
            </a:r>
          </a:p>
          <a:p>
            <a:pPr marL="228600" lvl="1" indent="-228600">
              <a:buFont typeface="Arial"/>
              <a:buAutoNum type="arabicPeriod"/>
            </a:pPr>
            <a:r>
              <a:rPr lang="en-US" baseline="0" dirty="0" smtClean="0"/>
              <a:t>Over </a:t>
            </a:r>
            <a:r>
              <a:rPr lang="en-US" dirty="0" smtClean="0"/>
              <a:t>80% of the samples originally collected were single genotype</a:t>
            </a:r>
          </a:p>
          <a:p>
            <a:pPr marL="2286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AutoNum type="arabicPeriod"/>
              <a:tabLst/>
              <a:defRPr/>
            </a:pPr>
            <a:r>
              <a:rPr lang="en-US" baseline="0" dirty="0" smtClean="0"/>
              <a:t>In this study I</a:t>
            </a:r>
            <a:r>
              <a:rPr lang="mr-IN" baseline="0" dirty="0" smtClean="0"/>
              <a:t>’</a:t>
            </a:r>
            <a:r>
              <a:rPr lang="en-US" baseline="0" dirty="0" err="1" smtClean="0"/>
              <a:t>ll</a:t>
            </a:r>
            <a:r>
              <a:rPr lang="en-US" baseline="0" dirty="0" smtClean="0"/>
              <a:t> focus on those single-genotype samples, of which there are 325,</a:t>
            </a:r>
          </a:p>
          <a:p>
            <a:pPr marL="2286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AutoNum type="arabicPeriod"/>
              <a:tabLst/>
              <a:defRPr/>
            </a:pPr>
            <a:r>
              <a:rPr lang="en-US" baseline="0" dirty="0" smtClean="0"/>
              <a:t>The samples were successfully genotyped at 250 SNPs</a:t>
            </a:r>
            <a:endParaRPr lang="en-US" dirty="0" smtClean="0"/>
          </a:p>
          <a:p>
            <a:pPr marL="2286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AutoNum type="arabicPeriod"/>
              <a:tabLst/>
              <a:defRPr/>
            </a:pPr>
            <a:r>
              <a:rPr lang="en-US" dirty="0" smtClean="0"/>
              <a:t>They </a:t>
            </a:r>
            <a:r>
              <a:rPr lang="en-US" baseline="0" dirty="0" smtClean="0"/>
              <a:t>were collected from 5 sites  (shown here in yellow) on the Colombian Pacific coast (highlighted here) between 1993 and 2007</a:t>
            </a:r>
          </a:p>
          <a:p>
            <a:pPr marL="228600" lvl="1" indent="-228600">
              <a:buFont typeface="Arial"/>
              <a:buAutoNum type="arabicPeriod"/>
            </a:pPr>
            <a:r>
              <a:rPr lang="en-US" baseline="0" dirty="0" smtClean="0"/>
              <a:t>I’d like to draw your attention to the fact that </a:t>
            </a:r>
            <a:r>
              <a:rPr lang="en-US" baseline="0" dirty="0" err="1" smtClean="0"/>
              <a:t>Guapi</a:t>
            </a:r>
            <a:r>
              <a:rPr lang="en-US" baseline="0" dirty="0" smtClean="0"/>
              <a:t> is not accessible by road (shown here in blue), and is located between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 and Buenaventura. </a:t>
            </a:r>
          </a:p>
          <a:p>
            <a:pPr marL="0" lvl="1" indent="0">
              <a:buFont typeface="Arial"/>
              <a:buNone/>
            </a:pPr>
            <a:endParaRPr lang="en-US" dirty="0" smtClean="0"/>
          </a:p>
          <a:p>
            <a:pPr marL="0" lvl="1" indent="0">
              <a:buFont typeface="Arial"/>
              <a:buNone/>
            </a:pPr>
            <a:r>
              <a:rPr lang="en-US" dirty="0" smtClean="0"/>
              <a:t>---------------------------------------------</a:t>
            </a:r>
          </a:p>
          <a:p>
            <a:pPr marL="171450" lvl="1" indent="-171450">
              <a:buFont typeface="Arial"/>
              <a:buChar char="•"/>
            </a:pPr>
            <a:r>
              <a:rPr lang="en-US" dirty="0" smtClean="0"/>
              <a:t>Depending on</a:t>
            </a:r>
            <a:r>
              <a:rPr lang="en-US" baseline="0" dirty="0" smtClean="0"/>
              <a:t> place, prevalence of a</a:t>
            </a:r>
            <a:r>
              <a:rPr lang="en-US" dirty="0" smtClean="0"/>
              <a:t>symptomatic malaria estimated at</a:t>
            </a:r>
            <a:r>
              <a:rPr lang="en-US" baseline="0" dirty="0" smtClean="0"/>
              <a:t> 10% - 15% by PCR (</a:t>
            </a:r>
            <a:r>
              <a:rPr lang="en-US" baseline="0" dirty="0" err="1" smtClean="0"/>
              <a:t>skype</a:t>
            </a:r>
            <a:r>
              <a:rPr lang="en-US" baseline="0" dirty="0" smtClean="0"/>
              <a:t> with Diego, approx. 5 papers available)</a:t>
            </a:r>
          </a:p>
          <a:p>
            <a:pPr marL="171450" lvl="1" indent="-171450">
              <a:buFont typeface="Arial"/>
              <a:buChar char="•"/>
            </a:pPr>
            <a:r>
              <a:rPr lang="en-US" dirty="0" err="1" smtClean="0"/>
              <a:t>Multiclonal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Choco (</a:t>
            </a:r>
            <a:r>
              <a:rPr lang="en-US" dirty="0" err="1" smtClean="0"/>
              <a:t>Quidbo</a:t>
            </a:r>
            <a:r>
              <a:rPr lang="en-US" dirty="0" smtClean="0"/>
              <a:t> and </a:t>
            </a:r>
            <a:r>
              <a:rPr lang="en-US" dirty="0" err="1" smtClean="0"/>
              <a:t>Tado</a:t>
            </a:r>
            <a:r>
              <a:rPr lang="en-US" dirty="0" smtClean="0"/>
              <a:t>, 25%);</a:t>
            </a:r>
            <a:r>
              <a:rPr lang="en-US" baseline="0" dirty="0" smtClean="0"/>
              <a:t> Buenaventura 14%: Valle; </a:t>
            </a:r>
            <a:r>
              <a:rPr lang="en-US" baseline="0" dirty="0" err="1" smtClean="0"/>
              <a:t>Guapi</a:t>
            </a:r>
            <a:r>
              <a:rPr lang="en-US" baseline="0" dirty="0" smtClean="0"/>
              <a:t>: Cauca  14%;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Narino</a:t>
            </a:r>
            <a:r>
              <a:rPr lang="en-US" baseline="0" dirty="0" smtClean="0"/>
              <a:t> 19% (% MOI)</a:t>
            </a:r>
          </a:p>
          <a:p>
            <a:pPr marL="171450" lvl="1" indent="-171450">
              <a:buFont typeface="Arial"/>
              <a:buChar char="•"/>
            </a:pPr>
            <a:r>
              <a:rPr lang="en-US" dirty="0" smtClean="0"/>
              <a:t>Collected to better understand the population structure of Colombian Plasmodium falciparum in preparation for genotype-</a:t>
            </a:r>
            <a:r>
              <a:rPr lang="en-US" dirty="0" err="1" smtClean="0"/>
              <a:t>phentotype</a:t>
            </a:r>
            <a:r>
              <a:rPr lang="en-US" baseline="0" dirty="0" smtClean="0"/>
              <a:t> studies of Colombian samples</a:t>
            </a:r>
          </a:p>
          <a:p>
            <a:pPr marL="171450" lvl="1" indent="-171450">
              <a:buFont typeface="Arial"/>
              <a:buChar char="•"/>
            </a:pPr>
            <a:r>
              <a:rPr lang="en-US" dirty="0" smtClean="0"/>
              <a:t>Long term persistence of clonal malaria parasite Plasmodium falciparum lineages in the </a:t>
            </a:r>
            <a:r>
              <a:rPr lang="en-US" dirty="0" err="1" smtClean="0"/>
              <a:t>ColombianPacific</a:t>
            </a:r>
            <a:r>
              <a:rPr lang="en-US" dirty="0" smtClean="0"/>
              <a:t> region</a:t>
            </a:r>
          </a:p>
          <a:p>
            <a:pPr marL="171450" lvl="1" indent="-171450">
              <a:buFont typeface="Arial"/>
              <a:buChar char="•"/>
            </a:pPr>
            <a:r>
              <a:rPr lang="en-US" dirty="0" smtClean="0"/>
              <a:t>Cases per 1000 inhabitants</a:t>
            </a:r>
            <a:r>
              <a:rPr lang="en-US" baseline="0" dirty="0" smtClean="0"/>
              <a:t> highest in Choco (10-20 cases per year) and Nariño (approx. 10) other &lt; 5</a:t>
            </a:r>
          </a:p>
          <a:p>
            <a:pPr marL="171450" lvl="1" indent="-171450">
              <a:buFont typeface="Arial"/>
              <a:buChar char="•"/>
            </a:pPr>
            <a:r>
              <a:rPr lang="en-US" dirty="0" smtClean="0">
                <a:effectLst/>
              </a:rPr>
              <a:t>"Colombia has approximately 100,000 malaria cases per year and &gt;60%" of the population is at risk. Unstable transmission, all ages, mostly symptomatic. </a:t>
            </a:r>
          </a:p>
          <a:p>
            <a:pPr marL="171450" lvl="1" indent="-171450">
              <a:buFont typeface="Arial"/>
              <a:buChar char="•"/>
            </a:pPr>
            <a:r>
              <a:rPr lang="en-US" dirty="0" smtClean="0">
                <a:effectLst/>
              </a:rPr>
              <a:t>Previous studies in Colombia have shown low genetic diversity, "low levels of </a:t>
            </a:r>
            <a:r>
              <a:rPr lang="en-US" dirty="0" err="1" smtClean="0">
                <a:effectLst/>
              </a:rPr>
              <a:t>multiclonal</a:t>
            </a:r>
            <a:r>
              <a:rPr lang="en-US" dirty="0" smtClean="0">
                <a:effectLst/>
              </a:rPr>
              <a:t> infections. 90% of population in the data-</a:t>
            </a:r>
            <a:r>
              <a:rPr lang="en-US" dirty="0" err="1" smtClean="0">
                <a:effectLst/>
              </a:rPr>
              <a:t>collaction</a:t>
            </a:r>
            <a:r>
              <a:rPr lang="en-US" dirty="0" smtClean="0">
                <a:effectLst/>
              </a:rPr>
              <a:t> region are Afro-Colombians. </a:t>
            </a:r>
            <a:endParaRPr lang="en-US" baseline="0" dirty="0" smtClean="0">
              <a:effectLst/>
            </a:endParaRPr>
          </a:p>
          <a:p>
            <a:pPr marL="171450" lvl="1" indent="-171450">
              <a:buFont typeface="Arial"/>
              <a:buChar char="•"/>
            </a:pPr>
            <a:r>
              <a:rPr lang="en-US" dirty="0" smtClean="0"/>
              <a:t>A set of 384 SNPs were genotyped in blood spot DNA samples from 447 P. falciparum infected subjects collected over a ten year period from four provinces of the Colombian Pacific coast to evaluate </a:t>
            </a:r>
            <a:r>
              <a:rPr lang="en-US" dirty="0" err="1" smtClean="0"/>
              <a:t>clonality</a:t>
            </a:r>
            <a:r>
              <a:rPr lang="en-US" dirty="0" smtClean="0"/>
              <a:t>, population structure and linkage disequilibrium (LD). Most infections (81%) contained a single predominant clone. These clustered into 136 </a:t>
            </a:r>
            <a:r>
              <a:rPr lang="en-US" dirty="0" err="1" smtClean="0"/>
              <a:t>multilocus</a:t>
            </a:r>
            <a:r>
              <a:rPr lang="en-US" dirty="0" smtClean="0"/>
              <a:t> genotypes (MLGs), with 32% of MLGs recovered from multiple (2 – 28) independent subjects. We observed extremely low genotypic richness (R = 0.42) and long persistence of MLGs through time (median = 537 days, range = 1 – 2,997 days). There was a high probability (&gt;5%) of sampling parasites from the same MLG in different subjects within 28 days, suggesting caution is needed when using genotyping methods to assess treatment success in clinical drug trials. </a:t>
            </a:r>
            <a:r>
              <a:rPr lang="en-US" dirty="0" err="1" smtClean="0"/>
              <a:t>Panmixia</a:t>
            </a:r>
            <a:r>
              <a:rPr lang="en-US" dirty="0" smtClean="0"/>
              <a:t> was rejected as four well differentiated subpopulations (FST = 0.084 - 0.279) were identified. These occurred </a:t>
            </a:r>
            <a:r>
              <a:rPr lang="en-US" dirty="0" err="1" smtClean="0"/>
              <a:t>sympatrically</a:t>
            </a:r>
            <a:r>
              <a:rPr lang="en-US" dirty="0" smtClean="0"/>
              <a:t> but varied in frequency within the four provinces. Linkage disequilibrium (LD) decayed more rapidly (r2 = 0.17 for markers &lt;10 kb apart) than observed previously in South American</a:t>
            </a:r>
            <a:r>
              <a:rPr lang="en-US" baseline="0" dirty="0" smtClean="0"/>
              <a:t> samples.</a:t>
            </a:r>
            <a:endParaRPr lang="en-US" dirty="0" smtClean="0"/>
          </a:p>
          <a:p>
            <a:pPr marL="0" lvl="1" indent="0">
              <a:buFont typeface="Arial"/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06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1. Genetic relatedness is a measure of shared ancestry broken down by recombination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Its applicable to studies of malaria because malaria parasites sexually recombine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Moreover, being recombination rate dependent if reflect spatial-temporal scales relevant for malaria control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As we should previously in this study of connectivity between parasite population on the Thai-Myanmar border</a:t>
            </a:r>
            <a:endParaRPr lang="en-US" baseline="0" dirty="0"/>
          </a:p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0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Theoretically genetic relatedness is</a:t>
            </a:r>
            <a:r>
              <a:rPr lang="en-US" baseline="0" dirty="0" smtClean="0"/>
              <a:t> defined as a probability of identity by descent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Practically, it can be estimated from genetic data under a </a:t>
            </a:r>
            <a:r>
              <a:rPr lang="en-US" baseline="0" dirty="0" err="1" smtClean="0"/>
              <a:t>probablistic</a:t>
            </a:r>
            <a:r>
              <a:rPr lang="en-US" baseline="0" dirty="0" smtClean="0"/>
              <a:t> model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Various models have been developed for malaria parasite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this study, we used </a:t>
            </a:r>
            <a:r>
              <a:rPr lang="en-US" baseline="0" dirty="0" err="1" smtClean="0"/>
              <a:t>hmmIBD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76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baseline="0" dirty="0" smtClean="0">
                <a:solidFill>
                  <a:schemeClr val="tx1"/>
                </a:solidFill>
              </a:rPr>
              <a:t>This plot is a histogram of all relatedness estimates between all pairwise comparisons of the aforementioned parasite samples </a:t>
            </a:r>
          </a:p>
          <a:p>
            <a:pPr marL="228600" indent="-228600">
              <a:buAutoNum type="arabicPeriod"/>
            </a:pPr>
            <a:r>
              <a:rPr lang="en-US" sz="1200" baseline="0" dirty="0" smtClean="0">
                <a:solidFill>
                  <a:schemeClr val="tx1"/>
                </a:solidFill>
              </a:rPr>
              <a:t>The vast majority of sample pairs have very low relatedness, but some have high relatedness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aseline="0" dirty="0" smtClean="0">
                <a:solidFill>
                  <a:schemeClr val="tx1"/>
                </a:solidFill>
              </a:rPr>
              <a:t>For the purpose of this talk, I will refer to any estimate above 0.5 as highly related</a:t>
            </a:r>
            <a:endParaRPr lang="en-US" sz="1200" dirty="0" smtClean="0">
              <a:solidFill>
                <a:srgbClr val="000000"/>
              </a:solidFill>
            </a:endParaRPr>
          </a:p>
          <a:p>
            <a:pPr marL="228600" indent="-228600">
              <a:buAutoNum type="arabicPeriod"/>
            </a:pPr>
            <a:endParaRPr lang="en-US" sz="1200" baseline="0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To visually explore trends</a:t>
            </a:r>
            <a:r>
              <a:rPr lang="en-US" baseline="0" dirty="0" smtClean="0"/>
              <a:t> relatedness over time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 grouped estimates by the time between their collection dates and plotted the proportion within each group that were highly related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 smtClean="0"/>
              <a:t>For example, over 10% of sample pairs collected within the same week are highly related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Clearly samples collected closer in time are more related that sample collected far apart in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404C-4F21-C541-9CE9-F106DF83A5EC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2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0E21-3DF0-CC41-B3B0-E1591BBDEE7D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D924-09EF-344E-B7E1-1935373B78CA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7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63A6-A316-BA48-82C6-4EDF9FA94B36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9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5162A-9BF6-E84E-A70E-9594BA44F1DF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7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D500-B666-5A48-A1AD-BBCDAB478FD8}" type="datetime1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8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870-175C-CC41-BF3A-9083501F9923}" type="datetime1">
              <a:rPr lang="en-US" smtClean="0"/>
              <a:t>11/2/18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8C67-7CEB-7749-84C3-AEF2277418F8}" type="datetime1">
              <a:rPr lang="en-US" smtClean="0"/>
              <a:t>11/2/18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2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54B6A-CD9B-764C-B054-766F50BFEBC9}" type="datetime1">
              <a:rPr lang="en-US" smtClean="0"/>
              <a:t>11/2/18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E485-344D-984B-8D7F-A10BABE3218A}" type="datetime1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6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EFF7-5607-9F4D-A2CE-59F120CCB534}" type="datetime1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4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D679-ED5F-6C40-831A-5E777E981F3C}" type="datetime1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openxmlformats.org/officeDocument/2006/relationships/image" Target="../media/image18.jpg"/><Relationship Id="rId8" Type="http://schemas.openxmlformats.org/officeDocument/2006/relationships/image" Target="../media/image14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7" Type="http://schemas.openxmlformats.org/officeDocument/2006/relationships/image" Target="../media/image28.gif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2522425"/>
            <a:ext cx="9144001" cy="1470025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3200" dirty="0"/>
              <a:t>Malaria and </a:t>
            </a:r>
            <a:r>
              <a:rPr lang="en-US" sz="3200" dirty="0">
                <a:solidFill>
                  <a:srgbClr val="000000"/>
                </a:solidFill>
              </a:rPr>
              <a:t>maritime traffic on the </a:t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Colombian Pacific coast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4091" y="4259066"/>
            <a:ext cx="6755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Aimee R. Taylor </a:t>
            </a:r>
          </a:p>
          <a:p>
            <a:pPr algn="ctr"/>
            <a:r>
              <a:rPr lang="en-US" dirty="0"/>
              <a:t>Diego F. </a:t>
            </a:r>
            <a:r>
              <a:rPr lang="en-US" dirty="0" err="1" smtClean="0"/>
              <a:t>Echeverry</a:t>
            </a:r>
            <a:endParaRPr lang="en-US" dirty="0"/>
          </a:p>
          <a:p>
            <a:pPr algn="ctr"/>
            <a:r>
              <a:rPr lang="en-US" dirty="0"/>
              <a:t>Timothy J. Anderson </a:t>
            </a:r>
          </a:p>
          <a:p>
            <a:pPr algn="ctr"/>
            <a:r>
              <a:rPr lang="en-US" dirty="0"/>
              <a:t>Daniel E. </a:t>
            </a:r>
            <a:r>
              <a:rPr lang="en-US" dirty="0" err="1"/>
              <a:t>Neafsey</a:t>
            </a:r>
            <a:endParaRPr lang="en-US" dirty="0"/>
          </a:p>
          <a:p>
            <a:pPr algn="ctr"/>
            <a:r>
              <a:rPr lang="en-US" dirty="0"/>
              <a:t>Caroline O. </a:t>
            </a:r>
            <a:r>
              <a:rPr lang="en-US" dirty="0" err="1"/>
              <a:t>Buckee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named-chunk-32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9" y="1143000"/>
            <a:ext cx="7648222" cy="5736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Greater relatedness within </a:t>
            </a:r>
            <a:r>
              <a:rPr lang="en-US" sz="2400" dirty="0" smtClean="0"/>
              <a:t>sites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2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named-chunk-34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9" y="1149162"/>
            <a:ext cx="7611782" cy="5708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Is relatedness explained away by </a:t>
            </a:r>
            <a:r>
              <a:rPr lang="en-US" sz="2400" dirty="0" err="1" smtClean="0"/>
              <a:t>Δ</a:t>
            </a:r>
            <a:r>
              <a:rPr lang="en-US" sz="2400" dirty="0" smtClean="0"/>
              <a:t> Time = 0? No (not all bars are red)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unnamed-chunk-13-1.png">
            <a:extLst>
              <a:ext uri="{FF2B5EF4-FFF2-40B4-BE49-F238E27FC236}">
                <a16:creationId xmlns:a16="http://schemas.microsoft.com/office/drawing/2014/main" xmlns="" id="{280A55CF-71EB-BE46-9150-256D0DCBD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t="36538" r="4121" b="50839"/>
          <a:stretch/>
        </p:blipFill>
        <p:spPr>
          <a:xfrm>
            <a:off x="1572120" y="4571999"/>
            <a:ext cx="0" cy="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8470" y="6334780"/>
            <a:ext cx="3221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595959"/>
                </a:solidFill>
                <a:latin typeface="Times New Roman"/>
                <a:cs typeface="Times New Roman"/>
              </a:rPr>
              <a:t>Guapi</a:t>
            </a:r>
            <a:r>
              <a:rPr lang="en-US" sz="14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: 66 of 68 samples collected in 2003</a:t>
            </a:r>
          </a:p>
          <a:p>
            <a:r>
              <a:rPr lang="en-US" sz="1400" dirty="0" err="1" smtClean="0">
                <a:solidFill>
                  <a:srgbClr val="595959"/>
                </a:solidFill>
                <a:latin typeface="Times New Roman"/>
                <a:cs typeface="Times New Roman"/>
              </a:rPr>
              <a:t>Tadó</a:t>
            </a:r>
            <a:r>
              <a:rPr lang="en-US" sz="14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: 12 of 14 samples collected in 2001</a:t>
            </a:r>
            <a:endParaRPr lang="en-US" sz="14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14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named-chunk-6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5" y="1182157"/>
            <a:ext cx="7567790" cy="56758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54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closer look into the genetic links between ports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Is relatedness explained away by a single clone? No 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12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353882" y="1558153"/>
            <a:ext cx="4396020" cy="954107"/>
            <a:chOff x="932796" y="1633122"/>
            <a:chExt cx="4396020" cy="954107"/>
          </a:xfrm>
        </p:grpSpPr>
        <p:sp>
          <p:nvSpPr>
            <p:cNvPr id="10" name="TextBox 9"/>
            <p:cNvSpPr txBox="1"/>
            <p:nvPr/>
          </p:nvSpPr>
          <p:spPr>
            <a:xfrm>
              <a:off x="932796" y="1633122"/>
              <a:ext cx="43960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595959"/>
                  </a:solidFill>
                </a:rPr>
                <a:t>Unique 250-SNP haplotype (</a:t>
              </a:r>
              <a:r>
                <a:rPr lang="en-US" sz="1400" i="1" dirty="0" smtClean="0">
                  <a:solidFill>
                    <a:srgbClr val="595959"/>
                  </a:solidFill>
                </a:rPr>
                <a:t>r</a:t>
              </a:r>
              <a:r>
                <a:rPr lang="en-US" sz="1400" dirty="0" smtClean="0">
                  <a:solidFill>
                    <a:srgbClr val="595959"/>
                  </a:solidFill>
                </a:rPr>
                <a:t> estimate &lt; 1):      </a:t>
              </a:r>
            </a:p>
            <a:p>
              <a:endParaRPr lang="en-US" sz="1400" dirty="0">
                <a:solidFill>
                  <a:srgbClr val="595959"/>
                </a:solidFill>
              </a:endParaRPr>
            </a:p>
            <a:p>
              <a:r>
                <a:rPr lang="en-US" sz="1400" dirty="0">
                  <a:solidFill>
                    <a:srgbClr val="595959"/>
                  </a:solidFill>
                </a:rPr>
                <a:t>R</a:t>
              </a:r>
              <a:r>
                <a:rPr lang="en-US" sz="1400" dirty="0" smtClean="0">
                  <a:solidFill>
                    <a:srgbClr val="595959"/>
                  </a:solidFill>
                </a:rPr>
                <a:t>epeat </a:t>
              </a:r>
              <a:r>
                <a:rPr lang="en-US" sz="1400" dirty="0">
                  <a:solidFill>
                    <a:srgbClr val="595959"/>
                  </a:solidFill>
                </a:rPr>
                <a:t>250-SNP </a:t>
              </a:r>
              <a:r>
                <a:rPr lang="en-US" sz="1400" dirty="0" smtClean="0">
                  <a:solidFill>
                    <a:srgbClr val="595959"/>
                  </a:solidFill>
                </a:rPr>
                <a:t>haplotype (</a:t>
              </a:r>
              <a:r>
                <a:rPr lang="en-US" sz="1400" i="1" dirty="0" smtClean="0">
                  <a:solidFill>
                    <a:srgbClr val="595959"/>
                  </a:solidFill>
                </a:rPr>
                <a:t>r</a:t>
              </a:r>
              <a:r>
                <a:rPr lang="en-US" sz="1400" dirty="0" smtClean="0">
                  <a:solidFill>
                    <a:srgbClr val="595959"/>
                  </a:solidFill>
                </a:rPr>
                <a:t> </a:t>
              </a:r>
              <a:r>
                <a:rPr lang="en-US" sz="1400" dirty="0">
                  <a:solidFill>
                    <a:srgbClr val="595959"/>
                  </a:solidFill>
                </a:rPr>
                <a:t>estimate </a:t>
              </a:r>
              <a:r>
                <a:rPr lang="en-US" sz="1400" dirty="0" smtClean="0">
                  <a:solidFill>
                    <a:srgbClr val="595959"/>
                  </a:solidFill>
                </a:rPr>
                <a:t>= </a:t>
              </a:r>
              <a:r>
                <a:rPr lang="en-US" sz="1400" dirty="0">
                  <a:solidFill>
                    <a:srgbClr val="595959"/>
                  </a:solidFill>
                </a:rPr>
                <a:t>1</a:t>
              </a:r>
              <a:r>
                <a:rPr lang="en-US" sz="1400" dirty="0" smtClean="0">
                  <a:solidFill>
                    <a:srgbClr val="595959"/>
                  </a:solidFill>
                </a:rPr>
                <a:t>):	</a:t>
              </a:r>
              <a:r>
                <a:rPr lang="en-US" sz="1400" dirty="0">
                  <a:solidFill>
                    <a:srgbClr val="595959"/>
                  </a:solidFill>
                </a:rPr>
                <a:t> </a:t>
              </a:r>
              <a:r>
                <a:rPr lang="en-US" sz="1400" dirty="0" smtClean="0">
                  <a:solidFill>
                    <a:srgbClr val="595959"/>
                  </a:solidFill>
                </a:rPr>
                <a:t>        etc</a:t>
              </a:r>
              <a:r>
                <a:rPr lang="en-US" sz="1400" dirty="0">
                  <a:solidFill>
                    <a:srgbClr val="595959"/>
                  </a:solidFill>
                </a:rPr>
                <a:t>.</a:t>
              </a:r>
              <a:r>
                <a:rPr lang="en-US" sz="1400" dirty="0" smtClean="0">
                  <a:solidFill>
                    <a:srgbClr val="595959"/>
                  </a:solidFill>
                </a:rPr>
                <a:t>  </a:t>
              </a:r>
              <a:endParaRPr lang="en-US" sz="1400" dirty="0">
                <a:solidFill>
                  <a:srgbClr val="595959"/>
                </a:solidFill>
              </a:endParaRPr>
            </a:p>
            <a:p>
              <a:r>
                <a:rPr lang="en-US" sz="1400" dirty="0" smtClean="0">
                  <a:solidFill>
                    <a:srgbClr val="595959"/>
                  </a:solidFill>
                </a:rPr>
                <a:t> 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39742" y="1678707"/>
              <a:ext cx="306083" cy="236748"/>
            </a:xfrm>
            <a:prstGeom prst="rect">
              <a:avLst/>
            </a:prstGeom>
            <a:solidFill>
              <a:srgbClr val="C2C2C2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95959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39742" y="2124148"/>
              <a:ext cx="306083" cy="236748"/>
            </a:xfrm>
            <a:prstGeom prst="rect">
              <a:avLst/>
            </a:prstGeom>
            <a:solidFill>
              <a:srgbClr val="8CBBD8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9595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0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named-chunk-6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5" y="1182157"/>
            <a:ext cx="7567790" cy="56758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54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closer look into the genetic links between ports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Is relatedness explained away by a single clone? No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353882" y="1558153"/>
            <a:ext cx="4396020" cy="954107"/>
            <a:chOff x="932796" y="1633122"/>
            <a:chExt cx="4396020" cy="954107"/>
          </a:xfrm>
        </p:grpSpPr>
        <p:sp>
          <p:nvSpPr>
            <p:cNvPr id="10" name="TextBox 9"/>
            <p:cNvSpPr txBox="1"/>
            <p:nvPr/>
          </p:nvSpPr>
          <p:spPr>
            <a:xfrm>
              <a:off x="932796" y="1633122"/>
              <a:ext cx="43960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595959"/>
                  </a:solidFill>
                </a:rPr>
                <a:t>Unique 250-SNP haplotype (</a:t>
              </a:r>
              <a:r>
                <a:rPr lang="en-US" sz="1400" i="1" dirty="0" smtClean="0">
                  <a:solidFill>
                    <a:srgbClr val="595959"/>
                  </a:solidFill>
                </a:rPr>
                <a:t>r</a:t>
              </a:r>
              <a:r>
                <a:rPr lang="en-US" sz="1400" dirty="0" smtClean="0">
                  <a:solidFill>
                    <a:srgbClr val="595959"/>
                  </a:solidFill>
                </a:rPr>
                <a:t> estimate &lt; 1):      </a:t>
              </a:r>
            </a:p>
            <a:p>
              <a:endParaRPr lang="en-US" sz="1400" dirty="0">
                <a:solidFill>
                  <a:srgbClr val="595959"/>
                </a:solidFill>
              </a:endParaRPr>
            </a:p>
            <a:p>
              <a:r>
                <a:rPr lang="en-US" sz="1400" dirty="0">
                  <a:solidFill>
                    <a:srgbClr val="595959"/>
                  </a:solidFill>
                </a:rPr>
                <a:t>R</a:t>
              </a:r>
              <a:r>
                <a:rPr lang="en-US" sz="1400" dirty="0" smtClean="0">
                  <a:solidFill>
                    <a:srgbClr val="595959"/>
                  </a:solidFill>
                </a:rPr>
                <a:t>epeat </a:t>
              </a:r>
              <a:r>
                <a:rPr lang="en-US" sz="1400" dirty="0">
                  <a:solidFill>
                    <a:srgbClr val="595959"/>
                  </a:solidFill>
                </a:rPr>
                <a:t>250-SNP </a:t>
              </a:r>
              <a:r>
                <a:rPr lang="en-US" sz="1400" dirty="0" smtClean="0">
                  <a:solidFill>
                    <a:srgbClr val="595959"/>
                  </a:solidFill>
                </a:rPr>
                <a:t>haplotype (</a:t>
              </a:r>
              <a:r>
                <a:rPr lang="en-US" sz="1400" i="1" dirty="0" smtClean="0">
                  <a:solidFill>
                    <a:srgbClr val="595959"/>
                  </a:solidFill>
                </a:rPr>
                <a:t>r</a:t>
              </a:r>
              <a:r>
                <a:rPr lang="en-US" sz="1400" dirty="0" smtClean="0">
                  <a:solidFill>
                    <a:srgbClr val="595959"/>
                  </a:solidFill>
                </a:rPr>
                <a:t> </a:t>
              </a:r>
              <a:r>
                <a:rPr lang="en-US" sz="1400" dirty="0">
                  <a:solidFill>
                    <a:srgbClr val="595959"/>
                  </a:solidFill>
                </a:rPr>
                <a:t>estimate </a:t>
              </a:r>
              <a:r>
                <a:rPr lang="en-US" sz="1400" dirty="0" smtClean="0">
                  <a:solidFill>
                    <a:srgbClr val="595959"/>
                  </a:solidFill>
                </a:rPr>
                <a:t>= </a:t>
              </a:r>
              <a:r>
                <a:rPr lang="en-US" sz="1400" dirty="0">
                  <a:solidFill>
                    <a:srgbClr val="595959"/>
                  </a:solidFill>
                </a:rPr>
                <a:t>1</a:t>
              </a:r>
              <a:r>
                <a:rPr lang="en-US" sz="1400" dirty="0" smtClean="0">
                  <a:solidFill>
                    <a:srgbClr val="595959"/>
                  </a:solidFill>
                </a:rPr>
                <a:t>):	</a:t>
              </a:r>
              <a:r>
                <a:rPr lang="en-US" sz="1400" dirty="0">
                  <a:solidFill>
                    <a:srgbClr val="595959"/>
                  </a:solidFill>
                </a:rPr>
                <a:t> </a:t>
              </a:r>
              <a:r>
                <a:rPr lang="en-US" sz="1400" dirty="0" smtClean="0">
                  <a:solidFill>
                    <a:srgbClr val="595959"/>
                  </a:solidFill>
                </a:rPr>
                <a:t>        etc</a:t>
              </a:r>
              <a:r>
                <a:rPr lang="en-US" sz="1400" dirty="0">
                  <a:solidFill>
                    <a:srgbClr val="595959"/>
                  </a:solidFill>
                </a:rPr>
                <a:t>.</a:t>
              </a:r>
              <a:r>
                <a:rPr lang="en-US" sz="1400" dirty="0" smtClean="0">
                  <a:solidFill>
                    <a:srgbClr val="595959"/>
                  </a:solidFill>
                </a:rPr>
                <a:t>  </a:t>
              </a:r>
              <a:endParaRPr lang="en-US" sz="1400" dirty="0">
                <a:solidFill>
                  <a:srgbClr val="595959"/>
                </a:solidFill>
              </a:endParaRPr>
            </a:p>
            <a:p>
              <a:r>
                <a:rPr lang="en-US" sz="1400" dirty="0" smtClean="0">
                  <a:solidFill>
                    <a:srgbClr val="595959"/>
                  </a:solidFill>
                </a:rPr>
                <a:t> 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39742" y="1678707"/>
              <a:ext cx="306083" cy="236748"/>
            </a:xfrm>
            <a:prstGeom prst="rect">
              <a:avLst/>
            </a:prstGeom>
            <a:solidFill>
              <a:srgbClr val="C2C2C2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95959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39742" y="2124148"/>
              <a:ext cx="306083" cy="236748"/>
            </a:xfrm>
            <a:prstGeom prst="rect">
              <a:avLst/>
            </a:prstGeom>
            <a:solidFill>
              <a:srgbClr val="8CBBD8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95959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440311" y="1358098"/>
            <a:ext cx="24498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Given that more than 80% of samples originally collected by </a:t>
            </a:r>
            <a:r>
              <a:rPr lang="en-US" dirty="0" err="1"/>
              <a:t>Echeverry</a:t>
            </a:r>
            <a:r>
              <a:rPr lang="en-US" dirty="0"/>
              <a:t> et </a:t>
            </a:r>
            <a:r>
              <a:rPr lang="en-US" dirty="0" smtClean="0"/>
              <a:t>al. were single-genotype, diversity is unlikely the result of a </a:t>
            </a:r>
          </a:p>
          <a:p>
            <a:pPr algn="ctr"/>
            <a:r>
              <a:rPr lang="en-US" dirty="0" smtClean="0"/>
              <a:t>one-time travel event across sites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9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named-chunk-6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5" y="1182157"/>
            <a:ext cx="7567790" cy="56758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54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closer look into the genetic links between ports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Is connectivity explained away by a single clone? No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353882" y="1558153"/>
            <a:ext cx="4396020" cy="954107"/>
            <a:chOff x="932796" y="1633122"/>
            <a:chExt cx="4396020" cy="954107"/>
          </a:xfrm>
        </p:grpSpPr>
        <p:sp>
          <p:nvSpPr>
            <p:cNvPr id="10" name="TextBox 9"/>
            <p:cNvSpPr txBox="1"/>
            <p:nvPr/>
          </p:nvSpPr>
          <p:spPr>
            <a:xfrm>
              <a:off x="932796" y="1633122"/>
              <a:ext cx="43960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595959"/>
                  </a:solidFill>
                </a:rPr>
                <a:t>Unique 250-SNP haplotype (</a:t>
              </a:r>
              <a:r>
                <a:rPr lang="en-US" sz="1400" i="1" dirty="0" smtClean="0">
                  <a:solidFill>
                    <a:srgbClr val="595959"/>
                  </a:solidFill>
                </a:rPr>
                <a:t>r</a:t>
              </a:r>
              <a:r>
                <a:rPr lang="en-US" sz="1400" dirty="0" smtClean="0">
                  <a:solidFill>
                    <a:srgbClr val="595959"/>
                  </a:solidFill>
                </a:rPr>
                <a:t> estimate &lt; 1):      </a:t>
              </a:r>
            </a:p>
            <a:p>
              <a:endParaRPr lang="en-US" sz="1400" dirty="0">
                <a:solidFill>
                  <a:srgbClr val="595959"/>
                </a:solidFill>
              </a:endParaRPr>
            </a:p>
            <a:p>
              <a:r>
                <a:rPr lang="en-US" sz="1400" dirty="0">
                  <a:solidFill>
                    <a:srgbClr val="595959"/>
                  </a:solidFill>
                </a:rPr>
                <a:t>R</a:t>
              </a:r>
              <a:r>
                <a:rPr lang="en-US" sz="1400" dirty="0" smtClean="0">
                  <a:solidFill>
                    <a:srgbClr val="595959"/>
                  </a:solidFill>
                </a:rPr>
                <a:t>epeat </a:t>
              </a:r>
              <a:r>
                <a:rPr lang="en-US" sz="1400" dirty="0">
                  <a:solidFill>
                    <a:srgbClr val="595959"/>
                  </a:solidFill>
                </a:rPr>
                <a:t>250-SNP </a:t>
              </a:r>
              <a:r>
                <a:rPr lang="en-US" sz="1400" dirty="0" smtClean="0">
                  <a:solidFill>
                    <a:srgbClr val="595959"/>
                  </a:solidFill>
                </a:rPr>
                <a:t>haplotype (</a:t>
              </a:r>
              <a:r>
                <a:rPr lang="en-US" sz="1400" i="1" dirty="0" smtClean="0">
                  <a:solidFill>
                    <a:srgbClr val="595959"/>
                  </a:solidFill>
                </a:rPr>
                <a:t>r</a:t>
              </a:r>
              <a:r>
                <a:rPr lang="en-US" sz="1400" dirty="0" smtClean="0">
                  <a:solidFill>
                    <a:srgbClr val="595959"/>
                  </a:solidFill>
                </a:rPr>
                <a:t> </a:t>
              </a:r>
              <a:r>
                <a:rPr lang="en-US" sz="1400" dirty="0">
                  <a:solidFill>
                    <a:srgbClr val="595959"/>
                  </a:solidFill>
                </a:rPr>
                <a:t>estimate </a:t>
              </a:r>
              <a:r>
                <a:rPr lang="en-US" sz="1400" dirty="0" smtClean="0">
                  <a:solidFill>
                    <a:srgbClr val="595959"/>
                  </a:solidFill>
                </a:rPr>
                <a:t>= </a:t>
              </a:r>
              <a:r>
                <a:rPr lang="en-US" sz="1400" dirty="0">
                  <a:solidFill>
                    <a:srgbClr val="595959"/>
                  </a:solidFill>
                </a:rPr>
                <a:t>1</a:t>
              </a:r>
              <a:r>
                <a:rPr lang="en-US" sz="1400" dirty="0" smtClean="0">
                  <a:solidFill>
                    <a:srgbClr val="595959"/>
                  </a:solidFill>
                </a:rPr>
                <a:t>):	</a:t>
              </a:r>
              <a:r>
                <a:rPr lang="en-US" sz="1400" dirty="0">
                  <a:solidFill>
                    <a:srgbClr val="595959"/>
                  </a:solidFill>
                </a:rPr>
                <a:t> </a:t>
              </a:r>
              <a:r>
                <a:rPr lang="en-US" sz="1400" dirty="0" smtClean="0">
                  <a:solidFill>
                    <a:srgbClr val="595959"/>
                  </a:solidFill>
                </a:rPr>
                <a:t>        etc</a:t>
              </a:r>
              <a:r>
                <a:rPr lang="en-US" sz="1400" dirty="0">
                  <a:solidFill>
                    <a:srgbClr val="595959"/>
                  </a:solidFill>
                </a:rPr>
                <a:t>.</a:t>
              </a:r>
              <a:r>
                <a:rPr lang="en-US" sz="1400" dirty="0" smtClean="0">
                  <a:solidFill>
                    <a:srgbClr val="595959"/>
                  </a:solidFill>
                </a:rPr>
                <a:t>  </a:t>
              </a:r>
              <a:endParaRPr lang="en-US" sz="1400" dirty="0">
                <a:solidFill>
                  <a:srgbClr val="595959"/>
                </a:solidFill>
              </a:endParaRPr>
            </a:p>
            <a:p>
              <a:r>
                <a:rPr lang="en-US" sz="1400" dirty="0" smtClean="0">
                  <a:solidFill>
                    <a:srgbClr val="595959"/>
                  </a:solidFill>
                </a:rPr>
                <a:t> 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39742" y="1678707"/>
              <a:ext cx="306083" cy="236748"/>
            </a:xfrm>
            <a:prstGeom prst="rect">
              <a:avLst/>
            </a:prstGeom>
            <a:solidFill>
              <a:srgbClr val="C2C2C2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95959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39742" y="2124148"/>
              <a:ext cx="306083" cy="236748"/>
            </a:xfrm>
            <a:prstGeom prst="rect">
              <a:avLst/>
            </a:prstGeom>
            <a:solidFill>
              <a:srgbClr val="8CBBD8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95959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944006" y="3866478"/>
            <a:ext cx="4064960" cy="1714524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44006" y="3866478"/>
            <a:ext cx="21320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Next slide: plot as network 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39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288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Genetic connectivity </a:t>
            </a:r>
            <a:r>
              <a:rPr lang="en-US" sz="2800" dirty="0">
                <a:solidFill>
                  <a:srgbClr val="000000"/>
                </a:solidFill>
              </a:rPr>
              <a:t>across </a:t>
            </a:r>
            <a:r>
              <a:rPr lang="en-US" sz="2800" dirty="0" smtClean="0">
                <a:solidFill>
                  <a:srgbClr val="000000"/>
                </a:solidFill>
              </a:rPr>
              <a:t>sites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01183" y="2822738"/>
            <a:ext cx="39550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Width of blue </a:t>
            </a:r>
            <a:r>
              <a:rPr lang="en-US" sz="2000" dirty="0">
                <a:solidFill>
                  <a:srgbClr val="0000FF"/>
                </a:solidFill>
              </a:rPr>
              <a:t>edges </a:t>
            </a:r>
            <a:r>
              <a:rPr lang="en-US" sz="2000" dirty="0" smtClean="0">
                <a:solidFill>
                  <a:srgbClr val="0000FF"/>
                </a:solidFill>
              </a:rPr>
              <a:t>corresponds to proportion of highly </a:t>
            </a:r>
            <a:r>
              <a:rPr lang="en-US" sz="2000" dirty="0">
                <a:solidFill>
                  <a:srgbClr val="0000FF"/>
                </a:solidFill>
              </a:rPr>
              <a:t>related parasites </a:t>
            </a:r>
            <a:r>
              <a:rPr lang="en-US" sz="2000" dirty="0" smtClean="0">
                <a:solidFill>
                  <a:srgbClr val="0000FF"/>
                </a:solidFill>
              </a:rPr>
              <a:t>(i.e. height of across-site bars in previous slide) </a:t>
            </a:r>
            <a:endParaRPr lang="en-US" sz="2000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Tumaco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 smtClean="0">
                <a:solidFill>
                  <a:srgbClr val="000000"/>
                </a:solidFill>
              </a:rPr>
              <a:t>Buenaventura </a:t>
            </a:r>
            <a:r>
              <a:rPr lang="en-US" sz="2000" dirty="0">
                <a:solidFill>
                  <a:srgbClr val="000000"/>
                </a:solidFill>
              </a:rPr>
              <a:t>are disproportionally connected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0" y="1143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2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043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Genetic connectivity is associated </a:t>
            </a:r>
            <a:r>
              <a:rPr lang="en-US" sz="2400" dirty="0">
                <a:solidFill>
                  <a:srgbClr val="000000"/>
                </a:solidFill>
              </a:rPr>
              <a:t>with marine traffic</a:t>
            </a:r>
          </a:p>
        </p:txBody>
      </p:sp>
      <p:sp>
        <p:nvSpPr>
          <p:cNvPr id="15" name="Oval 14"/>
          <p:cNvSpPr/>
          <p:nvPr/>
        </p:nvSpPr>
        <p:spPr>
          <a:xfrm>
            <a:off x="2862877" y="4023069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777686" y="1143000"/>
            <a:ext cx="4366314" cy="5737958"/>
            <a:chOff x="0" y="1143000"/>
            <a:chExt cx="4366314" cy="5737958"/>
          </a:xfrm>
        </p:grpSpPr>
        <p:pic>
          <p:nvPicPr>
            <p:cNvPr id="11" name="Picture 10" descr="MaritimeTraffi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7" t="22010" r="38147" b="21205"/>
            <a:stretch/>
          </p:blipFill>
          <p:spPr>
            <a:xfrm>
              <a:off x="0" y="1143000"/>
              <a:ext cx="4366314" cy="5737958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567834" y="4261336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795422" y="5442360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932985" y="6283218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A1392A2-1B16-2541-9F9D-0FFB2E3DB349}"/>
              </a:ext>
            </a:extLst>
          </p:cNvPr>
          <p:cNvSpPr/>
          <p:nvPr/>
        </p:nvSpPr>
        <p:spPr>
          <a:xfrm rot="16200000">
            <a:off x="3388365" y="5517519"/>
            <a:ext cx="23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www.marinetraffic.com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1B9D38-7583-C646-8975-BB55EF411015}"/>
              </a:ext>
            </a:extLst>
          </p:cNvPr>
          <p:cNvSpPr txBox="1"/>
          <p:nvPr/>
        </p:nvSpPr>
        <p:spPr>
          <a:xfrm>
            <a:off x="1464952" y="6356352"/>
            <a:ext cx="736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Ports</a:t>
            </a:r>
          </a:p>
        </p:txBody>
      </p:sp>
    </p:spTree>
    <p:extLst>
      <p:ext uri="{BB962C8B-B14F-4D97-AF65-F5344CB8AC3E}">
        <p14:creationId xmlns:p14="http://schemas.microsoft.com/office/powerpoint/2010/main" val="423591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Travel time correlates with geographic distance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2D41A94-146C-2D42-9460-57772FA0F7D3}"/>
              </a:ext>
            </a:extLst>
          </p:cNvPr>
          <p:cNvSpPr/>
          <p:nvPr/>
        </p:nvSpPr>
        <p:spPr>
          <a:xfrm>
            <a:off x="4572000" y="1143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440"/>
          <a:stretch/>
        </p:blipFill>
        <p:spPr>
          <a:xfrm>
            <a:off x="566372" y="1143000"/>
            <a:ext cx="6939849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5575" y="2928482"/>
            <a:ext cx="2192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Buenaventura and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Tumaco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950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Travel </a:t>
            </a:r>
            <a:r>
              <a:rPr lang="en-US" sz="2400" dirty="0"/>
              <a:t>frequency correlates </a:t>
            </a:r>
            <a:r>
              <a:rPr lang="en-US" sz="2400" dirty="0" smtClean="0"/>
              <a:t>with genetic signal between ports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6522D2-FDC0-864B-B401-489228924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61" r="13509" b="12596"/>
          <a:stretch/>
        </p:blipFill>
        <p:spPr>
          <a:xfrm>
            <a:off x="0" y="1143000"/>
            <a:ext cx="9144001" cy="4284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B85984E-9908-C24D-AFC1-C707E75886BF}"/>
              </a:ext>
            </a:extLst>
          </p:cNvPr>
          <p:cNvSpPr txBox="1"/>
          <p:nvPr/>
        </p:nvSpPr>
        <p:spPr>
          <a:xfrm>
            <a:off x="192506" y="5694632"/>
            <a:ext cx="81996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Tumaco</a:t>
            </a:r>
            <a:r>
              <a:rPr lang="en-US" sz="2000" dirty="0"/>
              <a:t> </a:t>
            </a:r>
            <a:r>
              <a:rPr lang="en-US" sz="2000" dirty="0" smtClean="0"/>
              <a:t>and </a:t>
            </a:r>
            <a:r>
              <a:rPr lang="en-US" sz="2000" dirty="0" err="1"/>
              <a:t>Buenventura</a:t>
            </a:r>
            <a:r>
              <a:rPr lang="en-US" sz="2000" dirty="0"/>
              <a:t>: approx. 16 routes per 0.4 km</a:t>
            </a:r>
            <a:r>
              <a:rPr lang="en-US" sz="2000" baseline="30000" dirty="0"/>
              <a:t>2 </a:t>
            </a:r>
            <a:r>
              <a:rPr lang="en-US" sz="2000" dirty="0"/>
              <a:t>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Guapi</a:t>
            </a:r>
            <a:r>
              <a:rPr lang="en-US" sz="2000" dirty="0"/>
              <a:t> </a:t>
            </a:r>
            <a:r>
              <a:rPr lang="en-US" sz="2000" dirty="0" smtClean="0"/>
              <a:t>and </a:t>
            </a:r>
            <a:r>
              <a:rPr lang="en-US" sz="2000" dirty="0"/>
              <a:t>Buenaventura or </a:t>
            </a:r>
            <a:r>
              <a:rPr lang="en-US" sz="2000" dirty="0" err="1"/>
              <a:t>Tumaco</a:t>
            </a:r>
            <a:r>
              <a:rPr lang="en-US" sz="2000" dirty="0"/>
              <a:t>: approx. 1 route per 0.4 km</a:t>
            </a:r>
            <a:r>
              <a:rPr lang="en-US" sz="2000" baseline="30000" dirty="0"/>
              <a:t>2 </a:t>
            </a:r>
            <a:r>
              <a:rPr lang="en-US" sz="2000" dirty="0"/>
              <a:t> per year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D64CA1-BFF9-CD41-B662-BBD0FF6916BD}"/>
              </a:ext>
            </a:extLst>
          </p:cNvPr>
          <p:cNvSpPr/>
          <p:nvPr/>
        </p:nvSpPr>
        <p:spPr>
          <a:xfrm>
            <a:off x="6744369" y="5398038"/>
            <a:ext cx="23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www.marinetraffic.com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423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000" dirty="0"/>
              <a:t>Summary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9657656" y="33801038"/>
            <a:ext cx="9557440" cy="5014182"/>
            <a:chOff x="19199016" y="33873145"/>
            <a:chExt cx="9557440" cy="5014182"/>
          </a:xfrm>
        </p:grpSpPr>
        <p:grpSp>
          <p:nvGrpSpPr>
            <p:cNvPr id="19" name="Group 18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24" name="Picture 2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5" name="Picture 2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6" name="Picture 25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0" name="Picture 19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21" name="Picture 20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2" name="Oval 21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810056" y="33953438"/>
            <a:ext cx="9557440" cy="5014182"/>
            <a:chOff x="19199016" y="33873145"/>
            <a:chExt cx="9557440" cy="5014182"/>
          </a:xfrm>
        </p:grpSpPr>
        <p:grpSp>
          <p:nvGrpSpPr>
            <p:cNvPr id="28" name="Group 27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33" name="Picture 3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4" name="Picture 3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5" name="Picture 3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9" name="Picture 28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0" name="Picture 29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1" name="Oval 30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962456" y="34105838"/>
            <a:ext cx="9557440" cy="5014182"/>
            <a:chOff x="19199016" y="33873145"/>
            <a:chExt cx="9557440" cy="5014182"/>
          </a:xfrm>
        </p:grpSpPr>
        <p:grpSp>
          <p:nvGrpSpPr>
            <p:cNvPr id="37" name="Group 36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42" name="Picture 41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3" name="Picture 4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4" name="Picture 4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38" name="Picture 37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9" name="Picture 38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40" name="Oval 39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3434" y="1334853"/>
            <a:ext cx="86386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There is evidence </a:t>
            </a:r>
            <a:r>
              <a:rPr lang="en-US" sz="2000" dirty="0"/>
              <a:t>of connectivity and spatial-temporal trends in relatedness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Buenaventura </a:t>
            </a:r>
            <a:r>
              <a:rPr lang="en-US" sz="2000" dirty="0"/>
              <a:t>and </a:t>
            </a:r>
            <a:r>
              <a:rPr lang="en-US" sz="2000" dirty="0" err="1"/>
              <a:t>Tumaco</a:t>
            </a:r>
            <a:r>
              <a:rPr lang="en-US" sz="2000" dirty="0"/>
              <a:t> are disproportionally connected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Marine travel frequency (versus time) </a:t>
            </a:r>
            <a:r>
              <a:rPr lang="en-US" sz="2000" dirty="0" smtClean="0"/>
              <a:t>is associated with port connectivity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Is </a:t>
            </a:r>
            <a:r>
              <a:rPr lang="en-US" sz="2000" dirty="0" smtClean="0"/>
              <a:t>transmission mediated by </a:t>
            </a:r>
            <a:r>
              <a:rPr lang="en-US" sz="2000" dirty="0"/>
              <a:t>people or </a:t>
            </a:r>
            <a:r>
              <a:rPr lang="en-US" sz="2000" dirty="0" smtClean="0"/>
              <a:t>mosquitoes and can we interrupt it?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19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95168130-0AFC-E145-A70B-9B6DC428933A}"/>
              </a:ext>
            </a:extLst>
          </p:cNvPr>
          <p:cNvGrpSpPr/>
          <p:nvPr/>
        </p:nvGrpSpPr>
        <p:grpSpPr>
          <a:xfrm>
            <a:off x="3311653" y="3837943"/>
            <a:ext cx="2841536" cy="2518409"/>
            <a:chOff x="1968909" y="1523265"/>
            <a:chExt cx="5704377" cy="471868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0DDF9631-D3A1-6A49-B74A-F1E10947716E}"/>
                </a:ext>
              </a:extLst>
            </p:cNvPr>
            <p:cNvGrpSpPr/>
            <p:nvPr/>
          </p:nvGrpSpPr>
          <p:grpSpPr>
            <a:xfrm>
              <a:off x="1968909" y="1717209"/>
              <a:ext cx="5704377" cy="4524738"/>
              <a:chOff x="317875" y="1703502"/>
              <a:chExt cx="4698979" cy="372725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xmlns="" id="{6BF9C421-1953-7447-834D-C2FDC1D06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875" y="1703502"/>
                <a:ext cx="3993484" cy="3727252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xmlns="" id="{8952627B-C59E-B142-B0EF-3995023B3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68854" y="1703502"/>
                <a:ext cx="3048000" cy="2667000"/>
              </a:xfrm>
              <a:prstGeom prst="rect">
                <a:avLst/>
              </a:prstGeom>
            </p:spPr>
          </p:pic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29E3EB86-244E-B447-AD09-44D0923E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51650" y="1523265"/>
              <a:ext cx="1844172" cy="3688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68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" y="2"/>
            <a:ext cx="9144001" cy="1033577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  <a:p>
            <a:r>
              <a:rPr lang="en-US" sz="2800" dirty="0"/>
              <a:t>Malaria in Colombia  </a:t>
            </a:r>
          </a:p>
          <a:p>
            <a:endParaRPr lang="en-US" sz="28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4572003" y="987464"/>
            <a:ext cx="4572000" cy="2082620"/>
            <a:chOff x="4572003" y="791961"/>
            <a:chExt cx="4572000" cy="2082620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0A8E7BAA-4D63-E84F-8712-9E03F68F7DD6}"/>
                </a:ext>
              </a:extLst>
            </p:cNvPr>
            <p:cNvGrpSpPr/>
            <p:nvPr/>
          </p:nvGrpSpPr>
          <p:grpSpPr>
            <a:xfrm>
              <a:off x="5536024" y="1134139"/>
              <a:ext cx="3607976" cy="1740442"/>
              <a:chOff x="5240830" y="1140698"/>
              <a:chExt cx="3903170" cy="1854002"/>
            </a:xfrm>
          </p:grpSpPr>
          <p:pic>
            <p:nvPicPr>
              <p:cNvPr id="2" name="Picture 1" descr="Screen Shot 2018-10-19 at 1.46.47 PM (2)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50" t="14452" r="6021" b="44831"/>
              <a:stretch/>
            </p:blipFill>
            <p:spPr>
              <a:xfrm>
                <a:off x="5240830" y="1140698"/>
                <a:ext cx="3903170" cy="1854002"/>
              </a:xfrm>
              <a:prstGeom prst="rect">
                <a:avLst/>
              </a:prstGeom>
            </p:spPr>
          </p:pic>
          <p:pic>
            <p:nvPicPr>
              <p:cNvPr id="5" name="Picture 4" descr="Screen Shot 2018-10-19 at 1.46.47 PM (2)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50" t="60506" r="40125" b="2548"/>
              <a:stretch/>
            </p:blipFill>
            <p:spPr>
              <a:xfrm>
                <a:off x="5302386" y="1140698"/>
                <a:ext cx="1215522" cy="1854002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4572003" y="791961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600" dirty="0">
                  <a:solidFill>
                    <a:srgbClr val="7F7F7F"/>
                  </a:solidFill>
                </a:rPr>
                <a:t>WHO World Malaria Report (2017)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353254" y="6153757"/>
            <a:ext cx="2133600" cy="365125"/>
          </a:xfrm>
        </p:spPr>
        <p:txBody>
          <a:bodyPr/>
          <a:lstStyle/>
          <a:p>
            <a:fld id="{30C62431-D116-A448-91AD-337063BE1BA2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169DE2D-F81E-C44F-8B07-00DE7B329771}"/>
              </a:ext>
            </a:extLst>
          </p:cNvPr>
          <p:cNvSpPr/>
          <p:nvPr/>
        </p:nvSpPr>
        <p:spPr>
          <a:xfrm>
            <a:off x="33668" y="1156741"/>
            <a:ext cx="6830236" cy="1913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Incidence almost halved between 2010-</a:t>
            </a:r>
            <a:r>
              <a:rPr lang="en-US" sz="2000" dirty="0" smtClean="0"/>
              <a:t>2016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Cases doubled from 2015 to 2016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More </a:t>
            </a:r>
            <a:r>
              <a:rPr lang="en-US" sz="2000" i="1" dirty="0"/>
              <a:t>P. falciparum</a:t>
            </a:r>
            <a:r>
              <a:rPr lang="en-US" sz="2000" dirty="0"/>
              <a:t> than </a:t>
            </a:r>
            <a:r>
              <a:rPr lang="en-US" sz="2000" i="1" dirty="0"/>
              <a:t>P. vivax </a:t>
            </a:r>
            <a:r>
              <a:rPr lang="en-US" sz="2000" dirty="0"/>
              <a:t>in </a:t>
            </a:r>
            <a:r>
              <a:rPr lang="en-US" sz="2000" dirty="0" smtClean="0"/>
              <a:t>2016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Transmission is patchy; hotspot: Choco 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342922" y="4068097"/>
            <a:ext cx="8458161" cy="2444222"/>
            <a:chOff x="391879" y="4211183"/>
            <a:chExt cx="8458161" cy="2444222"/>
          </a:xfrm>
        </p:grpSpPr>
        <p:grpSp>
          <p:nvGrpSpPr>
            <p:cNvPr id="57" name="Group 56"/>
            <p:cNvGrpSpPr/>
            <p:nvPr/>
          </p:nvGrpSpPr>
          <p:grpSpPr>
            <a:xfrm>
              <a:off x="615168" y="4353841"/>
              <a:ext cx="8034926" cy="2144130"/>
              <a:chOff x="615168" y="4353841"/>
              <a:chExt cx="8034926" cy="2144130"/>
            </a:xfrm>
          </p:grpSpPr>
          <p:sp>
            <p:nvSpPr>
              <p:cNvPr id="7" name="Right Arrow 6"/>
              <p:cNvSpPr/>
              <p:nvPr/>
            </p:nvSpPr>
            <p:spPr>
              <a:xfrm>
                <a:off x="3830746" y="4753658"/>
                <a:ext cx="1764976" cy="1628678"/>
              </a:xfrm>
              <a:prstGeom prst="rightArrow">
                <a:avLst>
                  <a:gd name="adj1" fmla="val 69682"/>
                  <a:gd name="adj2" fmla="val 3812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Target isolated village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615168" y="4353841"/>
                <a:ext cx="8034926" cy="2144130"/>
                <a:chOff x="815114" y="4556436"/>
                <a:chExt cx="8034926" cy="2144130"/>
              </a:xfrm>
            </p:grpSpPr>
            <p:pic>
              <p:nvPicPr>
                <p:cNvPr id="11" name="Picture 10" descr="Houses.pdf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2701" b="25993"/>
                <a:stretch/>
              </p:blipFill>
              <p:spPr>
                <a:xfrm flipV="1">
                  <a:off x="815114" y="4556436"/>
                  <a:ext cx="3027044" cy="2144130"/>
                </a:xfrm>
                <a:prstGeom prst="rect">
                  <a:avLst/>
                </a:prstGeom>
                <a:ln w="28575" cap="sq" cmpd="sng">
                  <a:noFill/>
                  <a:prstDash val="solid"/>
                  <a:miter lim="800000"/>
                </a:ln>
                <a:effectLst/>
              </p:spPr>
            </p:pic>
            <p:sp>
              <p:nvSpPr>
                <p:cNvPr id="39" name="Oval 38"/>
                <p:cNvSpPr/>
                <p:nvPr/>
              </p:nvSpPr>
              <p:spPr>
                <a:xfrm>
                  <a:off x="955483" y="5903310"/>
                  <a:ext cx="668037" cy="681621"/>
                </a:xfrm>
                <a:prstGeom prst="ellipse">
                  <a:avLst/>
                </a:prstGeom>
                <a:solidFill>
                  <a:srgbClr val="A24D1E">
                    <a:alpha val="55000"/>
                  </a:srgbClr>
                </a:solidFill>
                <a:ln>
                  <a:noFill/>
                </a:ln>
                <a:effectLst>
                  <a:glow rad="254000">
                    <a:srgbClr val="CD8D50">
                      <a:alpha val="47000"/>
                    </a:srgb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  <a:softEdge rad="15240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955484" y="4754476"/>
                  <a:ext cx="1002056" cy="987970"/>
                </a:xfrm>
                <a:prstGeom prst="ellipse">
                  <a:avLst/>
                </a:prstGeom>
                <a:solidFill>
                  <a:srgbClr val="5A2A14">
                    <a:alpha val="59000"/>
                  </a:srgbClr>
                </a:solidFill>
                <a:ln>
                  <a:noFill/>
                </a:ln>
                <a:effectLst>
                  <a:glow rad="254000">
                    <a:srgbClr val="A24D1E">
                      <a:alpha val="47000"/>
                    </a:srgb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  <a:softEdge rad="15240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Arrow Connector 41"/>
                <p:cNvCxnSpPr/>
                <p:nvPr/>
              </p:nvCxnSpPr>
              <p:spPr>
                <a:xfrm flipV="1">
                  <a:off x="1289502" y="5433294"/>
                  <a:ext cx="202389" cy="702382"/>
                </a:xfrm>
                <a:prstGeom prst="straightConnector1">
                  <a:avLst/>
                </a:prstGeom>
                <a:ln w="28575" cmpd="sng">
                  <a:noFill/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/>
                <p:cNvSpPr/>
                <p:nvPr/>
              </p:nvSpPr>
              <p:spPr>
                <a:xfrm>
                  <a:off x="2908016" y="5433294"/>
                  <a:ext cx="668037" cy="681621"/>
                </a:xfrm>
                <a:prstGeom prst="ellipse">
                  <a:avLst/>
                </a:prstGeom>
                <a:solidFill>
                  <a:srgbClr val="A24D1E">
                    <a:alpha val="55000"/>
                  </a:srgbClr>
                </a:solidFill>
                <a:ln>
                  <a:noFill/>
                </a:ln>
                <a:effectLst>
                  <a:glow rad="254000">
                    <a:srgbClr val="CD8D50">
                      <a:alpha val="47000"/>
                    </a:srgb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  <a:softEdge rad="15240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9" name="Picture 48" descr="Houses.pdf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2701" b="25993"/>
                <a:stretch/>
              </p:blipFill>
              <p:spPr>
                <a:xfrm flipV="1">
                  <a:off x="5822996" y="4556436"/>
                  <a:ext cx="3027044" cy="2144130"/>
                </a:xfrm>
                <a:prstGeom prst="rect">
                  <a:avLst/>
                </a:prstGeom>
                <a:ln w="28575" cap="sq" cmpd="sng">
                  <a:noFill/>
                  <a:prstDash val="solid"/>
                  <a:miter lim="800000"/>
                </a:ln>
                <a:effectLst/>
              </p:spPr>
            </p:pic>
            <p:sp>
              <p:nvSpPr>
                <p:cNvPr id="50" name="Oval 49"/>
                <p:cNvSpPr/>
                <p:nvPr/>
              </p:nvSpPr>
              <p:spPr>
                <a:xfrm>
                  <a:off x="5963365" y="5903310"/>
                  <a:ext cx="668037" cy="681621"/>
                </a:xfrm>
                <a:prstGeom prst="ellipse">
                  <a:avLst/>
                </a:prstGeom>
                <a:solidFill>
                  <a:srgbClr val="A24D1E">
                    <a:alpha val="55000"/>
                  </a:srgbClr>
                </a:solidFill>
                <a:ln>
                  <a:noFill/>
                </a:ln>
                <a:effectLst>
                  <a:glow rad="254000">
                    <a:srgbClr val="CD8D50">
                      <a:alpha val="47000"/>
                    </a:srgb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  <a:softEdge rad="15240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6297384" y="5433294"/>
                  <a:ext cx="202389" cy="702382"/>
                </a:xfrm>
                <a:prstGeom prst="straightConnector1">
                  <a:avLst/>
                </a:prstGeom>
                <a:ln w="28575" cmpd="sng">
                  <a:noFill/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TextBox 53"/>
            <p:cNvSpPr txBox="1"/>
            <p:nvPr/>
          </p:nvSpPr>
          <p:spPr>
            <a:xfrm>
              <a:off x="7516450" y="6173164"/>
              <a:ext cx="1133644" cy="369332"/>
            </a:xfrm>
            <a:prstGeom prst="rect">
              <a:avLst/>
            </a:prstGeom>
            <a:solidFill>
              <a:srgbClr val="FFFFFF"/>
            </a:solidFill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Success </a:t>
              </a:r>
              <a:r>
                <a:rPr lang="en-US" dirty="0" smtClean="0">
                  <a:solidFill>
                    <a:srgbClr val="00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✓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1879" y="4211183"/>
              <a:ext cx="8458161" cy="2444222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/>
          <p:cNvSpPr/>
          <p:nvPr/>
        </p:nvSpPr>
        <p:spPr>
          <a:xfrm>
            <a:off x="5749842" y="4408795"/>
            <a:ext cx="1002056" cy="987970"/>
          </a:xfrm>
          <a:prstGeom prst="ellipse">
            <a:avLst/>
          </a:prstGeom>
          <a:solidFill>
            <a:srgbClr val="5A2A14">
              <a:alpha val="59000"/>
            </a:srgbClr>
          </a:solidFill>
          <a:ln>
            <a:noFill/>
          </a:ln>
          <a:effectLst>
            <a:glow rad="254000">
              <a:srgbClr val="A24D1E">
                <a:alpha val="47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152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40599" y="5087613"/>
            <a:ext cx="202389" cy="68162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048481" y="5087613"/>
            <a:ext cx="202389" cy="68162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8169DE2D-F81E-C44F-8B07-00DE7B329771}"/>
              </a:ext>
            </a:extLst>
          </p:cNvPr>
          <p:cNvSpPr/>
          <p:nvPr/>
        </p:nvSpPr>
        <p:spPr>
          <a:xfrm>
            <a:off x="33667" y="3098661"/>
            <a:ext cx="87674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In such heterogeneous transmission, targeted intervention requires knowledge of connectivity between malaria parasite populations: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012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2-14 at 9.12.0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6" t="45682" r="19322" b="15687"/>
          <a:stretch/>
        </p:blipFill>
        <p:spPr>
          <a:xfrm>
            <a:off x="3383300" y="797735"/>
            <a:ext cx="5760700" cy="60602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1142999"/>
            <a:ext cx="3383303" cy="5714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Does marine traffic impact malaria transmission more generally?</a:t>
            </a: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Prospective </a:t>
            </a:r>
            <a:r>
              <a:rPr lang="en-US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Probabilistic gravity model, combining complementary data</a:t>
            </a:r>
          </a:p>
          <a:p>
            <a:pPr algn="ctr"/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20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1303222-444A-1640-BC81-6E5832A1C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167" y="4916904"/>
            <a:ext cx="3453469" cy="17771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/>
              <a:t>Next steps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5521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</a:t>
            </a:r>
            <a:r>
              <a:rPr lang="en-US" sz="4000" dirty="0" smtClean="0"/>
              <a:t>you!</a:t>
            </a:r>
            <a:endParaRPr lang="en-US" sz="4000" dirty="0"/>
          </a:p>
        </p:txBody>
      </p:sp>
      <p:pic>
        <p:nvPicPr>
          <p:cNvPr id="10" name="Picture 9" descr="CCDD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07" y="6026310"/>
            <a:ext cx="231661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14" y="6100119"/>
            <a:ext cx="2502104" cy="565610"/>
          </a:xfrm>
          <a:prstGeom prst="rect">
            <a:avLst/>
          </a:prstGeom>
        </p:spPr>
      </p:pic>
      <p:pic>
        <p:nvPicPr>
          <p:cNvPr id="13" name="Picture 12" descr="BroadInstLogoforPrintCMYK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9" y="6141093"/>
            <a:ext cx="2108963" cy="524636"/>
          </a:xfrm>
          <a:prstGeom prst="rect">
            <a:avLst/>
          </a:prstGeom>
        </p:spPr>
      </p:pic>
      <p:pic>
        <p:nvPicPr>
          <p:cNvPr id="14" name="Picture 13" descr="HSPH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61" y="5266602"/>
            <a:ext cx="4208608" cy="663647"/>
          </a:xfrm>
          <a:prstGeom prst="rect">
            <a:avLst/>
          </a:prstGeom>
        </p:spPr>
      </p:pic>
      <p:pic>
        <p:nvPicPr>
          <p:cNvPr id="15" name="Picture 14" descr="logo-cideim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60" y="6069956"/>
            <a:ext cx="678422" cy="595775"/>
          </a:xfrm>
          <a:prstGeom prst="rect">
            <a:avLst/>
          </a:prstGeom>
        </p:spPr>
      </p:pic>
      <p:pic>
        <p:nvPicPr>
          <p:cNvPr id="16" name="Picture 15" descr="Purdue-Sig-Black-Gold-rgb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7" y="5402346"/>
            <a:ext cx="1785944" cy="52790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82851" y="2310378"/>
            <a:ext cx="35624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Diego F. </a:t>
            </a:r>
            <a:r>
              <a:rPr lang="en-US" sz="2800" dirty="0" err="1" smtClean="0"/>
              <a:t>Echeverry</a:t>
            </a:r>
            <a:r>
              <a:rPr lang="en-US" sz="2800" dirty="0" smtClean="0"/>
              <a:t> 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Timothy J. Anderson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Daniel E. </a:t>
            </a:r>
            <a:r>
              <a:rPr lang="en-US" sz="2800" dirty="0" err="1"/>
              <a:t>Neafsey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Caroline O. </a:t>
            </a:r>
            <a:r>
              <a:rPr lang="en-US" sz="2800" dirty="0" err="1" smtClean="0"/>
              <a:t>Buckee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26465" y="2310378"/>
            <a:ext cx="31480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Vladimir </a:t>
            </a:r>
            <a:r>
              <a:rPr lang="en-US" sz="2800" dirty="0" err="1"/>
              <a:t>Corredor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Luisa </a:t>
            </a:r>
            <a:r>
              <a:rPr lang="en-US" sz="2800" dirty="0" err="1"/>
              <a:t>Rubiano</a:t>
            </a:r>
            <a:r>
              <a:rPr lang="en-US" sz="2800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Angelica Knudson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err="1"/>
              <a:t>Jesyd</a:t>
            </a:r>
            <a:r>
              <a:rPr lang="en-US" sz="2800" dirty="0"/>
              <a:t> Salamanca</a:t>
            </a:r>
          </a:p>
        </p:txBody>
      </p:sp>
    </p:spTree>
    <p:extLst>
      <p:ext uri="{BB962C8B-B14F-4D97-AF65-F5344CB8AC3E}">
        <p14:creationId xmlns:p14="http://schemas.microsoft.com/office/powerpoint/2010/main" val="393269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22</a:t>
            </a:fld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378259" y="273407"/>
            <a:ext cx="2402613" cy="369332"/>
            <a:chOff x="270591" y="118187"/>
            <a:chExt cx="2402613" cy="36933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70591" y="157456"/>
              <a:ext cx="330035" cy="33006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0626" y="118187"/>
              <a:ext cx="207257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Observed (sampled)</a:t>
              </a:r>
              <a:endParaRPr lang="en-US" dirty="0"/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V="1">
            <a:off x="-4922577" y="5225316"/>
            <a:ext cx="0" cy="1968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43658" y="4500130"/>
            <a:ext cx="503773" cy="50382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168961" y="2045194"/>
            <a:ext cx="503773" cy="50382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8" idx="7"/>
            <a:endCxn id="9" idx="3"/>
          </p:cNvCxnSpPr>
          <p:nvPr/>
        </p:nvCxnSpPr>
        <p:spPr>
          <a:xfrm flipV="1">
            <a:off x="4773655" y="2475231"/>
            <a:ext cx="2469082" cy="209868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197486">
            <a:off x="4624987" y="3261905"/>
            <a:ext cx="237694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Genetic connectivity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330543" y="6522806"/>
            <a:ext cx="6656346" cy="0"/>
          </a:xfrm>
          <a:prstGeom prst="straightConnector1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673204" y="6153474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1484" y="2045194"/>
            <a:ext cx="72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Site 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1484" y="4634618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Site B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23</a:t>
            </a:fld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78259" y="273407"/>
            <a:ext cx="6094015" cy="817440"/>
            <a:chOff x="270591" y="118187"/>
            <a:chExt cx="6094015" cy="817440"/>
          </a:xfrm>
        </p:grpSpPr>
        <p:grpSp>
          <p:nvGrpSpPr>
            <p:cNvPr id="61" name="Group 60"/>
            <p:cNvGrpSpPr/>
            <p:nvPr/>
          </p:nvGrpSpPr>
          <p:grpSpPr>
            <a:xfrm>
              <a:off x="270591" y="118187"/>
              <a:ext cx="2402613" cy="369332"/>
              <a:chOff x="270591" y="118187"/>
              <a:chExt cx="2402613" cy="369332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70591" y="157456"/>
                <a:ext cx="330035" cy="33006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00626" y="118187"/>
                <a:ext cx="2072578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Observed (sampled)</a:t>
                </a:r>
                <a:endParaRPr lang="en-US" dirty="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270591" y="566295"/>
              <a:ext cx="6094015" cy="369332"/>
              <a:chOff x="270591" y="750961"/>
              <a:chExt cx="6094015" cy="369332"/>
            </a:xfrm>
          </p:grpSpPr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270591" y="787232"/>
                <a:ext cx="330035" cy="3300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00626" y="750961"/>
                <a:ext cx="5763980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Present but not observed (not </a:t>
                </a:r>
                <a:r>
                  <a:rPr lang="en-US" dirty="0"/>
                  <a:t>sampled, e.g. asymptomatic)</a:t>
                </a:r>
              </a:p>
            </p:txBody>
          </p:sp>
        </p:grpSp>
      </p:grpSp>
      <p:cxnSp>
        <p:nvCxnSpPr>
          <p:cNvPr id="27" name="Straight Arrow Connector 26"/>
          <p:cNvCxnSpPr/>
          <p:nvPr/>
        </p:nvCxnSpPr>
        <p:spPr>
          <a:xfrm flipV="1">
            <a:off x="-4922577" y="5225316"/>
            <a:ext cx="0" cy="1968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514543" y="2045194"/>
            <a:ext cx="503773" cy="50382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343658" y="2045194"/>
            <a:ext cx="503773" cy="50382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343658" y="4500130"/>
            <a:ext cx="503773" cy="50382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168961" y="2045194"/>
            <a:ext cx="503773" cy="50382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8" idx="7"/>
            <a:endCxn id="9" idx="3"/>
          </p:cNvCxnSpPr>
          <p:nvPr/>
        </p:nvCxnSpPr>
        <p:spPr>
          <a:xfrm flipV="1">
            <a:off x="4773655" y="2475231"/>
            <a:ext cx="2469082" cy="209868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197486">
            <a:off x="4624987" y="3261905"/>
            <a:ext cx="237694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Genetic connectivity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5" idx="7"/>
            <a:endCxn id="7" idx="1"/>
          </p:cNvCxnSpPr>
          <p:nvPr/>
        </p:nvCxnSpPr>
        <p:spPr>
          <a:xfrm>
            <a:off x="1944540" y="2118977"/>
            <a:ext cx="2472894" cy="0"/>
          </a:xfrm>
          <a:prstGeom prst="straightConnector1">
            <a:avLst/>
          </a:prstGeom>
          <a:ln w="28575" cmpd="sng">
            <a:solidFill>
              <a:srgbClr val="E23C06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7" idx="3"/>
            <a:endCxn id="8" idx="1"/>
          </p:cNvCxnSpPr>
          <p:nvPr/>
        </p:nvCxnSpPr>
        <p:spPr>
          <a:xfrm>
            <a:off x="4417434" y="2475231"/>
            <a:ext cx="0" cy="2098682"/>
          </a:xfrm>
          <a:prstGeom prst="straightConnector1">
            <a:avLst/>
          </a:prstGeom>
          <a:ln w="28575" cmpd="sng">
            <a:solidFill>
              <a:srgbClr val="E23C06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7" idx="7"/>
            <a:endCxn id="9" idx="1"/>
          </p:cNvCxnSpPr>
          <p:nvPr/>
        </p:nvCxnSpPr>
        <p:spPr>
          <a:xfrm>
            <a:off x="4773655" y="2118977"/>
            <a:ext cx="2469082" cy="0"/>
          </a:xfrm>
          <a:prstGeom prst="straightConnector1">
            <a:avLst/>
          </a:prstGeom>
          <a:ln w="28575" cmpd="sng">
            <a:solidFill>
              <a:srgbClr val="E23C06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330543" y="6522806"/>
            <a:ext cx="6656346" cy="0"/>
          </a:xfrm>
          <a:prstGeom prst="straightConnector1">
            <a:avLst/>
          </a:prstGeom>
          <a:ln w="28575" cmpd="sng">
            <a:solidFill>
              <a:srgbClr val="595959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673204" y="6153474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Time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1484" y="2045194"/>
            <a:ext cx="72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Site A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1484" y="4634618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Site B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64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24</a:t>
            </a:fld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78259" y="273407"/>
            <a:ext cx="6094015" cy="817440"/>
            <a:chOff x="270591" y="118187"/>
            <a:chExt cx="6094015" cy="817440"/>
          </a:xfrm>
        </p:grpSpPr>
        <p:grpSp>
          <p:nvGrpSpPr>
            <p:cNvPr id="61" name="Group 60"/>
            <p:cNvGrpSpPr/>
            <p:nvPr/>
          </p:nvGrpSpPr>
          <p:grpSpPr>
            <a:xfrm>
              <a:off x="270591" y="118187"/>
              <a:ext cx="2402613" cy="369332"/>
              <a:chOff x="270591" y="118187"/>
              <a:chExt cx="2402613" cy="369332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70591" y="157456"/>
                <a:ext cx="330035" cy="33006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00626" y="118187"/>
                <a:ext cx="2072578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Observed (sampled)</a:t>
                </a:r>
                <a:endParaRPr lang="en-US" dirty="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270591" y="566295"/>
              <a:ext cx="6094015" cy="369332"/>
              <a:chOff x="270591" y="750961"/>
              <a:chExt cx="6094015" cy="369332"/>
            </a:xfrm>
          </p:grpSpPr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270591" y="787232"/>
                <a:ext cx="330035" cy="3300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00626" y="750961"/>
                <a:ext cx="5763980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Present but not observed (not </a:t>
                </a:r>
                <a:r>
                  <a:rPr lang="en-US" dirty="0"/>
                  <a:t>sampled, e.g. asymptomatic)</a:t>
                </a:r>
              </a:p>
            </p:txBody>
          </p:sp>
        </p:grpSp>
      </p:grpSp>
      <p:cxnSp>
        <p:nvCxnSpPr>
          <p:cNvPr id="27" name="Straight Arrow Connector 26"/>
          <p:cNvCxnSpPr/>
          <p:nvPr/>
        </p:nvCxnSpPr>
        <p:spPr>
          <a:xfrm flipV="1">
            <a:off x="-4922577" y="5225316"/>
            <a:ext cx="0" cy="1968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7"/>
            <a:endCxn id="7" idx="5"/>
          </p:cNvCxnSpPr>
          <p:nvPr/>
        </p:nvCxnSpPr>
        <p:spPr>
          <a:xfrm flipV="1">
            <a:off x="4773655" y="2475231"/>
            <a:ext cx="0" cy="2098682"/>
          </a:xfrm>
          <a:prstGeom prst="straightConnector1">
            <a:avLst/>
          </a:prstGeom>
          <a:ln w="28575" cmpd="sng">
            <a:solidFill>
              <a:srgbClr val="139767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514543" y="4500130"/>
            <a:ext cx="503773" cy="50382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343658" y="2045194"/>
            <a:ext cx="503773" cy="50382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343658" y="4500130"/>
            <a:ext cx="503773" cy="50382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168961" y="2045194"/>
            <a:ext cx="503773" cy="50382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8" idx="7"/>
            <a:endCxn id="9" idx="3"/>
          </p:cNvCxnSpPr>
          <p:nvPr/>
        </p:nvCxnSpPr>
        <p:spPr>
          <a:xfrm flipV="1">
            <a:off x="4773655" y="2475231"/>
            <a:ext cx="2469082" cy="209868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197486">
            <a:off x="4624987" y="3261905"/>
            <a:ext cx="237694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Genetic connectivity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7" idx="5"/>
            <a:endCxn id="9" idx="3"/>
          </p:cNvCxnSpPr>
          <p:nvPr/>
        </p:nvCxnSpPr>
        <p:spPr>
          <a:xfrm>
            <a:off x="4773655" y="2475231"/>
            <a:ext cx="2469082" cy="0"/>
          </a:xfrm>
          <a:prstGeom prst="straightConnector1">
            <a:avLst/>
          </a:prstGeom>
          <a:ln w="28575" cmpd="sng">
            <a:solidFill>
              <a:srgbClr val="139767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330543" y="6522806"/>
            <a:ext cx="6656346" cy="0"/>
          </a:xfrm>
          <a:prstGeom prst="straightConnector1">
            <a:avLst/>
          </a:prstGeom>
          <a:ln w="28575" cmpd="sng">
            <a:solidFill>
              <a:srgbClr val="595959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673204" y="6153474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Time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1484" y="2045194"/>
            <a:ext cx="72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Site A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1484" y="4634618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Site B</a:t>
            </a:r>
            <a:endParaRPr lang="en-US" dirty="0">
              <a:solidFill>
                <a:srgbClr val="595959"/>
              </a:solidFill>
            </a:endParaRPr>
          </a:p>
        </p:txBody>
      </p:sp>
      <p:cxnSp>
        <p:nvCxnSpPr>
          <p:cNvPr id="36" name="Straight Arrow Connector 35"/>
          <p:cNvCxnSpPr>
            <a:stCxn id="6" idx="7"/>
            <a:endCxn id="8" idx="1"/>
          </p:cNvCxnSpPr>
          <p:nvPr/>
        </p:nvCxnSpPr>
        <p:spPr>
          <a:xfrm>
            <a:off x="1944540" y="4573913"/>
            <a:ext cx="2472894" cy="0"/>
          </a:xfrm>
          <a:prstGeom prst="straightConnector1">
            <a:avLst/>
          </a:prstGeom>
          <a:ln w="28575" cmpd="sng">
            <a:solidFill>
              <a:srgbClr val="139767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552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25</a:t>
            </a:fld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78259" y="273407"/>
            <a:ext cx="6094015" cy="817440"/>
            <a:chOff x="270591" y="118187"/>
            <a:chExt cx="6094015" cy="817440"/>
          </a:xfrm>
        </p:grpSpPr>
        <p:grpSp>
          <p:nvGrpSpPr>
            <p:cNvPr id="61" name="Group 60"/>
            <p:cNvGrpSpPr/>
            <p:nvPr/>
          </p:nvGrpSpPr>
          <p:grpSpPr>
            <a:xfrm>
              <a:off x="270591" y="118187"/>
              <a:ext cx="2402613" cy="369332"/>
              <a:chOff x="270591" y="118187"/>
              <a:chExt cx="2402613" cy="369332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70591" y="157456"/>
                <a:ext cx="330035" cy="33006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00626" y="118187"/>
                <a:ext cx="2072578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Observed (sampled)</a:t>
                </a:r>
                <a:endParaRPr lang="en-US" dirty="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270591" y="566295"/>
              <a:ext cx="6094015" cy="369332"/>
              <a:chOff x="270591" y="750961"/>
              <a:chExt cx="6094015" cy="369332"/>
            </a:xfrm>
          </p:grpSpPr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270591" y="787232"/>
                <a:ext cx="330035" cy="3300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00626" y="750961"/>
                <a:ext cx="5763980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Present but not observed (not sampled</a:t>
                </a:r>
                <a:r>
                  <a:rPr lang="en-US" dirty="0"/>
                  <a:t>, e.g. asymptomatic)</a:t>
                </a:r>
              </a:p>
            </p:txBody>
          </p:sp>
        </p:grpSp>
      </p:grpSp>
      <p:cxnSp>
        <p:nvCxnSpPr>
          <p:cNvPr id="27" name="Straight Arrow Connector 26"/>
          <p:cNvCxnSpPr/>
          <p:nvPr/>
        </p:nvCxnSpPr>
        <p:spPr>
          <a:xfrm flipV="1">
            <a:off x="-4922577" y="5225316"/>
            <a:ext cx="0" cy="1968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514543" y="4500130"/>
            <a:ext cx="503773" cy="50382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343658" y="4500130"/>
            <a:ext cx="503773" cy="50382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168961" y="2045194"/>
            <a:ext cx="503773" cy="50382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68961" y="4500130"/>
            <a:ext cx="503773" cy="50382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8" idx="7"/>
            <a:endCxn id="9" idx="3"/>
          </p:cNvCxnSpPr>
          <p:nvPr/>
        </p:nvCxnSpPr>
        <p:spPr>
          <a:xfrm flipV="1">
            <a:off x="4773655" y="2475231"/>
            <a:ext cx="2469082" cy="209868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197486">
            <a:off x="4624987" y="3261905"/>
            <a:ext cx="237694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Genetic connectivity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8" idx="5"/>
            <a:endCxn id="10" idx="3"/>
          </p:cNvCxnSpPr>
          <p:nvPr/>
        </p:nvCxnSpPr>
        <p:spPr>
          <a:xfrm>
            <a:off x="4773655" y="4930167"/>
            <a:ext cx="2469082" cy="0"/>
          </a:xfrm>
          <a:prstGeom prst="straightConnector1">
            <a:avLst/>
          </a:prstGeom>
          <a:ln w="28575" cmpd="sng">
            <a:solidFill>
              <a:srgbClr val="674FA6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0"/>
          </p:cNvCxnSpPr>
          <p:nvPr/>
        </p:nvCxnSpPr>
        <p:spPr>
          <a:xfrm flipV="1">
            <a:off x="7420848" y="2549015"/>
            <a:ext cx="0" cy="1951115"/>
          </a:xfrm>
          <a:prstGeom prst="straightConnector1">
            <a:avLst/>
          </a:prstGeom>
          <a:ln w="28575" cmpd="sng">
            <a:solidFill>
              <a:srgbClr val="674FA6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" idx="5"/>
            <a:endCxn id="8" idx="3"/>
          </p:cNvCxnSpPr>
          <p:nvPr/>
        </p:nvCxnSpPr>
        <p:spPr>
          <a:xfrm>
            <a:off x="1944540" y="4930167"/>
            <a:ext cx="2472894" cy="0"/>
          </a:xfrm>
          <a:prstGeom prst="straightConnector1">
            <a:avLst/>
          </a:prstGeom>
          <a:ln w="28575" cmpd="sng">
            <a:solidFill>
              <a:srgbClr val="674FA6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330543" y="6522806"/>
            <a:ext cx="6656346" cy="0"/>
          </a:xfrm>
          <a:prstGeom prst="straightConnector1">
            <a:avLst/>
          </a:prstGeom>
          <a:ln w="28575" cmpd="sng">
            <a:solidFill>
              <a:srgbClr val="595959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673204" y="6153474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Time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1484" y="2045194"/>
            <a:ext cx="72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Site A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1484" y="4634618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Site B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631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26</a:t>
            </a:fld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78259" y="273407"/>
            <a:ext cx="6094015" cy="817440"/>
            <a:chOff x="270591" y="118187"/>
            <a:chExt cx="6094015" cy="817440"/>
          </a:xfrm>
        </p:grpSpPr>
        <p:grpSp>
          <p:nvGrpSpPr>
            <p:cNvPr id="61" name="Group 60"/>
            <p:cNvGrpSpPr/>
            <p:nvPr/>
          </p:nvGrpSpPr>
          <p:grpSpPr>
            <a:xfrm>
              <a:off x="270591" y="118187"/>
              <a:ext cx="2402613" cy="369332"/>
              <a:chOff x="270591" y="118187"/>
              <a:chExt cx="2402613" cy="369332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70591" y="157456"/>
                <a:ext cx="330035" cy="33006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00626" y="118187"/>
                <a:ext cx="2072578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Observed (sampled)</a:t>
                </a:r>
                <a:endParaRPr lang="en-US" dirty="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270591" y="566295"/>
              <a:ext cx="6094015" cy="369332"/>
              <a:chOff x="270591" y="750961"/>
              <a:chExt cx="6094015" cy="369332"/>
            </a:xfrm>
          </p:grpSpPr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270591" y="787232"/>
                <a:ext cx="330035" cy="3300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00626" y="750961"/>
                <a:ext cx="5763980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Present but not observed (not </a:t>
                </a:r>
                <a:r>
                  <a:rPr lang="en-US" dirty="0"/>
                  <a:t>sampled, e.g. asymptomatic)</a:t>
                </a:r>
              </a:p>
            </p:txBody>
          </p:sp>
        </p:grpSp>
      </p:grpSp>
      <p:cxnSp>
        <p:nvCxnSpPr>
          <p:cNvPr id="27" name="Straight Arrow Connector 26"/>
          <p:cNvCxnSpPr/>
          <p:nvPr/>
        </p:nvCxnSpPr>
        <p:spPr>
          <a:xfrm flipV="1">
            <a:off x="-4922577" y="5225316"/>
            <a:ext cx="0" cy="1968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1514543" y="2045194"/>
            <a:ext cx="6158191" cy="2958756"/>
            <a:chOff x="1535148" y="2266560"/>
            <a:chExt cx="6158191" cy="2958756"/>
          </a:xfrm>
        </p:grpSpPr>
        <p:cxnSp>
          <p:nvCxnSpPr>
            <p:cNvPr id="22" name="Straight Arrow Connector 21"/>
            <p:cNvCxnSpPr>
              <a:stCxn id="8" idx="7"/>
              <a:endCxn id="7" idx="5"/>
            </p:cNvCxnSpPr>
            <p:nvPr/>
          </p:nvCxnSpPr>
          <p:spPr>
            <a:xfrm flipV="1">
              <a:off x="4794260" y="2696597"/>
              <a:ext cx="0" cy="2098682"/>
            </a:xfrm>
            <a:prstGeom prst="straightConnector1">
              <a:avLst/>
            </a:prstGeom>
            <a:ln w="28575" cmpd="sng">
              <a:solidFill>
                <a:srgbClr val="139767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1535148" y="2266560"/>
              <a:ext cx="503773" cy="5038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535148" y="4721496"/>
              <a:ext cx="503773" cy="5038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364263" y="2266560"/>
              <a:ext cx="503773" cy="5038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364263" y="4721496"/>
              <a:ext cx="503773" cy="5038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189566" y="2266560"/>
              <a:ext cx="503773" cy="5038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189566" y="4721496"/>
              <a:ext cx="503773" cy="5038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7"/>
              <a:endCxn id="9" idx="3"/>
            </p:cNvCxnSpPr>
            <p:nvPr/>
          </p:nvCxnSpPr>
          <p:spPr>
            <a:xfrm flipV="1">
              <a:off x="4794260" y="2696597"/>
              <a:ext cx="2469082" cy="209868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 rot="19197486">
              <a:off x="4645592" y="3483271"/>
              <a:ext cx="2376941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Genetic connectivity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7" idx="5"/>
              <a:endCxn id="9" idx="3"/>
            </p:cNvCxnSpPr>
            <p:nvPr/>
          </p:nvCxnSpPr>
          <p:spPr>
            <a:xfrm>
              <a:off x="4794260" y="2696597"/>
              <a:ext cx="2469082" cy="0"/>
            </a:xfrm>
            <a:prstGeom prst="straightConnector1">
              <a:avLst/>
            </a:prstGeom>
            <a:ln w="28575" cmpd="sng">
              <a:solidFill>
                <a:srgbClr val="139767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5" idx="7"/>
              <a:endCxn id="7" idx="1"/>
            </p:cNvCxnSpPr>
            <p:nvPr/>
          </p:nvCxnSpPr>
          <p:spPr>
            <a:xfrm>
              <a:off x="1965145" y="2340343"/>
              <a:ext cx="2472894" cy="0"/>
            </a:xfrm>
            <a:prstGeom prst="straightConnector1">
              <a:avLst/>
            </a:prstGeom>
            <a:ln w="28575" cmpd="sng">
              <a:solidFill>
                <a:srgbClr val="E23C06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7" idx="3"/>
              <a:endCxn id="8" idx="1"/>
            </p:cNvCxnSpPr>
            <p:nvPr/>
          </p:nvCxnSpPr>
          <p:spPr>
            <a:xfrm>
              <a:off x="4438039" y="2696597"/>
              <a:ext cx="0" cy="2098682"/>
            </a:xfrm>
            <a:prstGeom prst="straightConnector1">
              <a:avLst/>
            </a:prstGeom>
            <a:ln w="28575" cmpd="sng">
              <a:solidFill>
                <a:srgbClr val="E23C06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7" idx="7"/>
              <a:endCxn id="9" idx="1"/>
            </p:cNvCxnSpPr>
            <p:nvPr/>
          </p:nvCxnSpPr>
          <p:spPr>
            <a:xfrm>
              <a:off x="4794260" y="2340343"/>
              <a:ext cx="2469082" cy="0"/>
            </a:xfrm>
            <a:prstGeom prst="straightConnector1">
              <a:avLst/>
            </a:prstGeom>
            <a:ln w="28575" cmpd="sng">
              <a:solidFill>
                <a:srgbClr val="E23C06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8" idx="5"/>
              <a:endCxn id="10" idx="3"/>
            </p:cNvCxnSpPr>
            <p:nvPr/>
          </p:nvCxnSpPr>
          <p:spPr>
            <a:xfrm>
              <a:off x="4794260" y="5151533"/>
              <a:ext cx="2469082" cy="0"/>
            </a:xfrm>
            <a:prstGeom prst="straightConnector1">
              <a:avLst/>
            </a:prstGeom>
            <a:ln w="28575" cmpd="sng">
              <a:solidFill>
                <a:srgbClr val="674FA6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0" idx="0"/>
            </p:cNvCxnSpPr>
            <p:nvPr/>
          </p:nvCxnSpPr>
          <p:spPr>
            <a:xfrm flipV="1">
              <a:off x="7441453" y="2770381"/>
              <a:ext cx="0" cy="1951115"/>
            </a:xfrm>
            <a:prstGeom prst="straightConnector1">
              <a:avLst/>
            </a:prstGeom>
            <a:ln w="28575" cmpd="sng">
              <a:solidFill>
                <a:srgbClr val="674FA6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6" idx="5"/>
              <a:endCxn id="8" idx="3"/>
            </p:cNvCxnSpPr>
            <p:nvPr/>
          </p:nvCxnSpPr>
          <p:spPr>
            <a:xfrm>
              <a:off x="1965145" y="5151533"/>
              <a:ext cx="2472894" cy="0"/>
            </a:xfrm>
            <a:prstGeom prst="straightConnector1">
              <a:avLst/>
            </a:prstGeom>
            <a:ln w="28575" cmpd="sng">
              <a:solidFill>
                <a:srgbClr val="674FA6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>
            <a:off x="1330543" y="6522806"/>
            <a:ext cx="6656346" cy="0"/>
          </a:xfrm>
          <a:prstGeom prst="straightConnector1">
            <a:avLst/>
          </a:prstGeom>
          <a:ln w="28575" cmpd="sng">
            <a:solidFill>
              <a:srgbClr val="595959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673204" y="6153474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Time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1484" y="2045194"/>
            <a:ext cx="72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Site A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1484" y="4634618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Site B</a:t>
            </a:r>
            <a:endParaRPr lang="en-US" dirty="0">
              <a:solidFill>
                <a:srgbClr val="595959"/>
              </a:solidFill>
            </a:endParaRPr>
          </a:p>
        </p:txBody>
      </p:sp>
      <p:cxnSp>
        <p:nvCxnSpPr>
          <p:cNvPr id="36" name="Straight Arrow Connector 35"/>
          <p:cNvCxnSpPr>
            <a:stCxn id="6" idx="7"/>
            <a:endCxn id="8" idx="1"/>
          </p:cNvCxnSpPr>
          <p:nvPr/>
        </p:nvCxnSpPr>
        <p:spPr>
          <a:xfrm>
            <a:off x="1944540" y="4573913"/>
            <a:ext cx="2472894" cy="0"/>
          </a:xfrm>
          <a:prstGeom prst="straightConnector1">
            <a:avLst/>
          </a:prstGeom>
          <a:ln w="28575" cmpd="sng">
            <a:solidFill>
              <a:srgbClr val="139767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9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Trends </a:t>
            </a:r>
            <a:r>
              <a:rPr lang="en-US" sz="2400" dirty="0"/>
              <a:t>in </a:t>
            </a:r>
            <a:r>
              <a:rPr lang="en-US" sz="2400" dirty="0" smtClean="0"/>
              <a:t>pairwise relatedness </a:t>
            </a:r>
            <a:r>
              <a:rPr lang="en-US" sz="2400" dirty="0"/>
              <a:t>with both space and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460"/>
            <a:ext cx="9144000" cy="3783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6" name="Right Brace 5"/>
          <p:cNvSpPr/>
          <p:nvPr/>
        </p:nvSpPr>
        <p:spPr>
          <a:xfrm rot="16200000">
            <a:off x="4173921" y="1222060"/>
            <a:ext cx="279817" cy="243982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7127211" y="1222059"/>
            <a:ext cx="279817" cy="243982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12232" y="1935176"/>
            <a:ext cx="303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to highly related versus not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7203" y="1935176"/>
            <a:ext cx="252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to </a:t>
            </a:r>
            <a:r>
              <a:rPr lang="en-US" i="1" dirty="0"/>
              <a:t>r</a:t>
            </a:r>
            <a:r>
              <a:rPr lang="en-US" dirty="0"/>
              <a:t> estimates directly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511" y="3505448"/>
            <a:ext cx="8252439" cy="562373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8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named-chunk-35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2249714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Are the repeat “haplotypes” highly related to one-another?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Some, not </a:t>
            </a:r>
            <a:r>
              <a:rPr lang="en-US" sz="2000" dirty="0" smtClean="0">
                <a:solidFill>
                  <a:srgbClr val="000000"/>
                </a:solidFill>
              </a:rPr>
              <a:t>all  </a:t>
            </a:r>
            <a:endParaRPr lang="en-US" sz="2000" dirty="0">
              <a:solidFill>
                <a:srgbClr val="000000"/>
              </a:solidFill>
            </a:endParaRPr>
          </a:p>
          <a:p>
            <a:pPr algn="ctr"/>
            <a:endParaRPr lang="en-US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Edges = r estimates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2430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Oval 2"/>
          <p:cNvSpPr/>
          <p:nvPr/>
        </p:nvSpPr>
        <p:spPr>
          <a:xfrm>
            <a:off x="3132669" y="2927049"/>
            <a:ext cx="991809" cy="94342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6381" y="1"/>
            <a:ext cx="841828" cy="725714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51314" y="5583163"/>
            <a:ext cx="1214362" cy="1190170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7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Previously published </a:t>
            </a:r>
            <a:r>
              <a:rPr lang="en-US" sz="2400" i="1" dirty="0"/>
              <a:t>F</a:t>
            </a:r>
            <a:r>
              <a:rPr lang="en-US" sz="2400" i="1" baseline="-25000" dirty="0"/>
              <a:t>ST</a:t>
            </a:r>
            <a:r>
              <a:rPr lang="en-US" sz="2400" dirty="0"/>
              <a:t> analyses agree</a:t>
            </a:r>
          </a:p>
        </p:txBody>
      </p:sp>
      <p:pic>
        <p:nvPicPr>
          <p:cNvPr id="8" name="Picture 7" descr="unnamed-chunk-32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1143000"/>
            <a:ext cx="76200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1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" y="2"/>
            <a:ext cx="9144001" cy="1033577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Research question</a:t>
            </a:r>
            <a:r>
              <a:rPr lang="en-US" sz="2400" dirty="0"/>
              <a:t> </a:t>
            </a:r>
            <a:r>
              <a:rPr lang="en-US" sz="2400" dirty="0" smtClean="0"/>
              <a:t>and methods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353254" y="6153757"/>
            <a:ext cx="2133600" cy="365125"/>
          </a:xfrm>
        </p:spPr>
        <p:txBody>
          <a:bodyPr/>
          <a:lstStyle/>
          <a:p>
            <a:fld id="{30C62431-D116-A448-91AD-337063BE1BA2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2221" y="1798962"/>
            <a:ext cx="84828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Are malaria parasite populations connected on the </a:t>
            </a:r>
            <a:r>
              <a:rPr lang="en-US" sz="4000" dirty="0" smtClean="0"/>
              <a:t>Colombian Pacific </a:t>
            </a:r>
            <a:r>
              <a:rPr lang="en-US" sz="4000" dirty="0"/>
              <a:t>coast and how</a:t>
            </a:r>
            <a:r>
              <a:rPr lang="en-US" sz="4000" dirty="0" smtClean="0"/>
              <a:t>?</a:t>
            </a:r>
          </a:p>
          <a:p>
            <a:pPr algn="ctr"/>
            <a:endParaRPr lang="en-US" sz="4000" dirty="0"/>
          </a:p>
          <a:p>
            <a:pPr algn="ctr"/>
            <a:r>
              <a:rPr lang="en-US" sz="3200" dirty="0" smtClean="0"/>
              <a:t>Genetic relatedness between </a:t>
            </a:r>
            <a:r>
              <a:rPr lang="en-US" sz="3200" i="1" dirty="0" smtClean="0"/>
              <a:t>P</a:t>
            </a:r>
            <a:r>
              <a:rPr lang="en-US" sz="3200" i="1" dirty="0"/>
              <a:t>. </a:t>
            </a:r>
            <a:r>
              <a:rPr lang="en-US" sz="3200" i="1" dirty="0" smtClean="0"/>
              <a:t>falciparum</a:t>
            </a:r>
            <a:r>
              <a:rPr lang="en-US" sz="3200" dirty="0" smtClean="0"/>
              <a:t> </a:t>
            </a:r>
            <a:r>
              <a:rPr lang="en-US" sz="3200" dirty="0"/>
              <a:t>samples from the Colombian Pacific Coast</a:t>
            </a:r>
          </a:p>
        </p:txBody>
      </p:sp>
    </p:spTree>
    <p:extLst>
      <p:ext uri="{BB962C8B-B14F-4D97-AF65-F5344CB8AC3E}">
        <p14:creationId xmlns:p14="http://schemas.microsoft.com/office/powerpoint/2010/main" val="26126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Aside: identity-by-state (IBS) estimates generate </a:t>
            </a:r>
            <a:br>
              <a:rPr lang="en-US" sz="2400" dirty="0"/>
            </a:br>
            <a:r>
              <a:rPr lang="en-US" sz="2400" dirty="0"/>
              <a:t>similar results despite vastly different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8" name="Picture 7" descr="unnamed-chunk-21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b="10291"/>
          <a:stretch/>
        </p:blipFill>
        <p:spPr>
          <a:xfrm>
            <a:off x="4487881" y="1159869"/>
            <a:ext cx="4656119" cy="3230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4775" y="5694548"/>
            <a:ext cx="3844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number of SNPs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relatedness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function of allele frequencies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A67FEB3-A517-0441-B9EB-8E1F43D83219}"/>
              </a:ext>
            </a:extLst>
          </p:cNvPr>
          <p:cNvGrpSpPr/>
          <p:nvPr/>
        </p:nvGrpSpPr>
        <p:grpSpPr>
          <a:xfrm>
            <a:off x="3072063" y="4629974"/>
            <a:ext cx="3481137" cy="871041"/>
            <a:chOff x="842881" y="4933136"/>
            <a:chExt cx="3481137" cy="8710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biLevel thresh="75000"/>
            </a:blip>
            <a:srcRect l="28950" t="3777" r="32979" b="43941"/>
            <a:stretch/>
          </p:blipFill>
          <p:spPr>
            <a:xfrm>
              <a:off x="842881" y="4933136"/>
              <a:ext cx="3481137" cy="87104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728177" y="5220044"/>
              <a:ext cx="713619" cy="447523"/>
            </a:xfrm>
            <a:prstGeom prst="rect">
              <a:avLst/>
            </a:prstGeom>
            <a:noFill/>
            <a:ln w="28575" cmpd="sng">
              <a:solidFill>
                <a:srgbClr val="71F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6311BE-325D-F942-8E69-75BCD073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5" y="1167896"/>
            <a:ext cx="4082509" cy="33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7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511399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198084" y="41236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07213" y="452381"/>
            <a:ext cx="3166129" cy="1873809"/>
          </a:xfrm>
        </p:spPr>
        <p:txBody>
          <a:bodyPr>
            <a:noAutofit/>
          </a:bodyPr>
          <a:lstStyle/>
          <a:p>
            <a:pPr algn="l"/>
            <a:r>
              <a:rPr lang="en-US" sz="2600" dirty="0"/>
              <a:t>Previously published </a:t>
            </a:r>
            <a:r>
              <a:rPr lang="en-US" sz="2600" i="1" dirty="0"/>
              <a:t>P. falciparum</a:t>
            </a:r>
            <a:r>
              <a:rPr lang="en-US" sz="2600" dirty="0"/>
              <a:t> data from the Colombian Pacific Coast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213" y="4123675"/>
            <a:ext cx="33415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</a:rPr>
              <a:t>Echeverry,D.F. et al. (2013) BMC Genet.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213" y="2454502"/>
            <a:ext cx="3404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325 single-genotype parasite samples collected between </a:t>
            </a:r>
            <a:r>
              <a:rPr lang="is-I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1993 and 2007 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genotyped at 250 single nucleotide polymorphisms (SNPs)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8330"/>
            <a:ext cx="9144000" cy="2009670"/>
          </a:xfrm>
          <a:prstGeom prst="rect">
            <a:avLst/>
          </a:prstGeom>
        </p:spPr>
      </p:pic>
      <p:pic>
        <p:nvPicPr>
          <p:cNvPr id="9" name="Picture 8" descr="Colombia_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93" y="2775284"/>
            <a:ext cx="1776898" cy="2073047"/>
          </a:xfrm>
          <a:prstGeom prst="rect">
            <a:avLst/>
          </a:prstGeom>
        </p:spPr>
      </p:pic>
      <p:pic>
        <p:nvPicPr>
          <p:cNvPr id="4" name="Picture 3" descr="ColombiaNet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35" y="1"/>
            <a:ext cx="4212151" cy="49133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named-chunk-33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0" y="1179090"/>
            <a:ext cx="7571880" cy="5678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Connectivity across sites is not explained away by time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0" y="114916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 descr="unnamed-chunk-13-1.png">
            <a:extLst>
              <a:ext uri="{FF2B5EF4-FFF2-40B4-BE49-F238E27FC236}">
                <a16:creationId xmlns:a16="http://schemas.microsoft.com/office/drawing/2014/main" xmlns="" id="{280A55CF-71EB-BE46-9150-256D0DCBD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t="36538" r="4121" b="50839"/>
          <a:stretch/>
        </p:blipFill>
        <p:spPr>
          <a:xfrm>
            <a:off x="1572120" y="4571999"/>
            <a:ext cx="0" cy="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47333" y="3372556"/>
            <a:ext cx="606778" cy="11371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5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named-chunk-44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143000"/>
            <a:ext cx="7619999" cy="57149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54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closer look into the genetic links between ports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0000"/>
                </a:solidFill>
              </a:rPr>
              <a:t>Connectivity across sites is not explained away by a single clone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33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845882" y="1377404"/>
            <a:ext cx="4396020" cy="954107"/>
            <a:chOff x="932796" y="1633122"/>
            <a:chExt cx="4396020" cy="954107"/>
          </a:xfrm>
        </p:grpSpPr>
        <p:sp>
          <p:nvSpPr>
            <p:cNvPr id="10" name="TextBox 9"/>
            <p:cNvSpPr txBox="1"/>
            <p:nvPr/>
          </p:nvSpPr>
          <p:spPr>
            <a:xfrm>
              <a:off x="932796" y="1633122"/>
              <a:ext cx="43960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595959"/>
                  </a:solidFill>
                </a:rPr>
                <a:t>Unique 250-SNP haplotype:      </a:t>
              </a:r>
            </a:p>
            <a:p>
              <a:endParaRPr lang="en-US" sz="1400" dirty="0">
                <a:solidFill>
                  <a:srgbClr val="595959"/>
                </a:solidFill>
              </a:endParaRPr>
            </a:p>
            <a:p>
              <a:r>
                <a:rPr lang="en-US" sz="1400" dirty="0">
                  <a:solidFill>
                    <a:srgbClr val="595959"/>
                  </a:solidFill>
                </a:rPr>
                <a:t>R</a:t>
              </a:r>
              <a:r>
                <a:rPr lang="en-US" sz="1400" dirty="0" smtClean="0">
                  <a:solidFill>
                    <a:srgbClr val="595959"/>
                  </a:solidFill>
                </a:rPr>
                <a:t>epeat </a:t>
              </a:r>
              <a:r>
                <a:rPr lang="en-US" sz="1400" dirty="0">
                  <a:solidFill>
                    <a:srgbClr val="595959"/>
                  </a:solidFill>
                </a:rPr>
                <a:t>250-SNP </a:t>
              </a:r>
              <a:r>
                <a:rPr lang="en-US" sz="1400" dirty="0" smtClean="0">
                  <a:solidFill>
                    <a:srgbClr val="595959"/>
                  </a:solidFill>
                </a:rPr>
                <a:t>haplotype:	</a:t>
              </a:r>
              <a:r>
                <a:rPr lang="en-US" sz="1400" dirty="0">
                  <a:solidFill>
                    <a:srgbClr val="595959"/>
                  </a:solidFill>
                </a:rPr>
                <a:t> </a:t>
              </a:r>
              <a:r>
                <a:rPr lang="en-US" sz="1400" dirty="0" smtClean="0">
                  <a:solidFill>
                    <a:srgbClr val="595959"/>
                  </a:solidFill>
                </a:rPr>
                <a:t>   etc</a:t>
              </a:r>
              <a:r>
                <a:rPr lang="en-US" sz="1400" dirty="0">
                  <a:solidFill>
                    <a:srgbClr val="595959"/>
                  </a:solidFill>
                </a:rPr>
                <a:t>.</a:t>
              </a:r>
              <a:r>
                <a:rPr lang="en-US" sz="1400" dirty="0" smtClean="0">
                  <a:solidFill>
                    <a:srgbClr val="595959"/>
                  </a:solidFill>
                </a:rPr>
                <a:t>  </a:t>
              </a:r>
              <a:endParaRPr lang="en-US" sz="1400" dirty="0">
                <a:solidFill>
                  <a:srgbClr val="595959"/>
                </a:solidFill>
              </a:endParaRPr>
            </a:p>
            <a:p>
              <a:r>
                <a:rPr lang="en-US" sz="1400" dirty="0" smtClean="0">
                  <a:solidFill>
                    <a:srgbClr val="595959"/>
                  </a:solidFill>
                </a:rPr>
                <a:t> 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10853" y="1678707"/>
              <a:ext cx="306083" cy="236748"/>
            </a:xfrm>
            <a:prstGeom prst="rect">
              <a:avLst/>
            </a:prstGeom>
            <a:solidFill>
              <a:srgbClr val="C2C2C2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95959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0853" y="2124148"/>
              <a:ext cx="306083" cy="236748"/>
            </a:xfrm>
            <a:prstGeom prst="rect">
              <a:avLst/>
            </a:prstGeom>
            <a:solidFill>
              <a:srgbClr val="8CBBD8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95959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440311" y="1868635"/>
            <a:ext cx="24498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Given that more than 80% of samples originally collected by </a:t>
            </a:r>
            <a:r>
              <a:rPr lang="en-US" dirty="0" err="1"/>
              <a:t>Echeverry</a:t>
            </a:r>
            <a:r>
              <a:rPr lang="en-US" dirty="0"/>
              <a:t> et </a:t>
            </a:r>
            <a:r>
              <a:rPr lang="en-US" dirty="0" smtClean="0"/>
              <a:t>al. were monoclonal, diversity is unlikely the result of a </a:t>
            </a:r>
          </a:p>
          <a:p>
            <a:pPr algn="ctr"/>
            <a:r>
              <a:rPr lang="en-US" dirty="0" smtClean="0"/>
              <a:t>one-time travel event across sites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6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 descr="ColourBlindFriendl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" y="165100"/>
            <a:ext cx="7810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i="1" dirty="0"/>
              <a:t>P. f</a:t>
            </a:r>
            <a:r>
              <a:rPr lang="en-US" sz="2400" i="1" dirty="0" smtClean="0"/>
              <a:t>alciparum</a:t>
            </a:r>
            <a:r>
              <a:rPr lang="en-US" sz="2400" dirty="0" smtClean="0"/>
              <a:t> samples </a:t>
            </a:r>
            <a:r>
              <a:rPr lang="en-US" sz="2400" dirty="0"/>
              <a:t>from the Colombian Pacific Coast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434" y="1370128"/>
            <a:ext cx="88162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7" name="Picture 6" descr="Colombia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51" y="3239206"/>
            <a:ext cx="3101825" cy="3618795"/>
          </a:xfrm>
          <a:prstGeom prst="rect">
            <a:avLst/>
          </a:prstGeom>
        </p:spPr>
      </p:pic>
      <p:pic>
        <p:nvPicPr>
          <p:cNvPr id="8" name="Picture 7" descr="Screen Shot 2018-10-23 at 12.16.5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23" t="14871" b="1574"/>
          <a:stretch/>
        </p:blipFill>
        <p:spPr>
          <a:xfrm>
            <a:off x="0" y="1143000"/>
            <a:ext cx="5961701" cy="571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67564" y="1209343"/>
            <a:ext cx="317039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325 single-genotype parasite samples collected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from symptomatic cases between </a:t>
            </a:r>
            <a:r>
              <a:rPr lang="is-I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1993 and 2007 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genotyped at 250 single nucleotide polymorphisms (SNPs)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67564" y="2981601"/>
            <a:ext cx="307369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 smtClean="0">
                <a:solidFill>
                  <a:srgbClr val="595959"/>
                </a:solidFill>
              </a:rPr>
              <a:t>Echeverry</a:t>
            </a:r>
            <a:r>
              <a:rPr lang="en-US" sz="1500" dirty="0" smtClean="0">
                <a:solidFill>
                  <a:srgbClr val="595959"/>
                </a:solidFill>
              </a:rPr>
              <a:t> </a:t>
            </a:r>
            <a:r>
              <a:rPr lang="en-US" sz="1500" dirty="0">
                <a:solidFill>
                  <a:srgbClr val="595959"/>
                </a:solidFill>
              </a:rPr>
              <a:t>et al. (2013) BMC Genet.</a:t>
            </a:r>
          </a:p>
        </p:txBody>
      </p:sp>
      <p:sp>
        <p:nvSpPr>
          <p:cNvPr id="11" name="Oval 10"/>
          <p:cNvSpPr/>
          <p:nvPr/>
        </p:nvSpPr>
        <p:spPr>
          <a:xfrm>
            <a:off x="2810373" y="1209272"/>
            <a:ext cx="235178" cy="235165"/>
          </a:xfrm>
          <a:prstGeom prst="ellipse">
            <a:avLst/>
          </a:prstGeom>
          <a:solidFill>
            <a:srgbClr val="DB910A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5819" y="5690537"/>
            <a:ext cx="235178" cy="235165"/>
          </a:xfrm>
          <a:prstGeom prst="ellipse">
            <a:avLst/>
          </a:prstGeom>
          <a:solidFill>
            <a:srgbClr val="DB910A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27962" y="1704032"/>
            <a:ext cx="235178" cy="235165"/>
          </a:xfrm>
          <a:prstGeom prst="ellipse">
            <a:avLst/>
          </a:prstGeom>
          <a:solidFill>
            <a:srgbClr val="DB910A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09670" y="4643138"/>
            <a:ext cx="235178" cy="235165"/>
          </a:xfrm>
          <a:prstGeom prst="ellipse">
            <a:avLst/>
          </a:prstGeom>
          <a:solidFill>
            <a:srgbClr val="DB910A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20467" y="3306289"/>
            <a:ext cx="235178" cy="235165"/>
          </a:xfrm>
          <a:prstGeom prst="ellipse">
            <a:avLst/>
          </a:prstGeom>
          <a:solidFill>
            <a:srgbClr val="DB910A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3481" y="5591188"/>
            <a:ext cx="2214481" cy="369332"/>
          </a:xfrm>
          <a:prstGeom prst="rect">
            <a:avLst/>
          </a:prstGeom>
          <a:solidFill>
            <a:srgbClr val="17301B">
              <a:alpha val="3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Tumaco</a:t>
            </a:r>
            <a:r>
              <a:rPr lang="en-US" dirty="0" smtClean="0">
                <a:solidFill>
                  <a:schemeClr val="bg1"/>
                </a:solidFill>
              </a:rPr>
              <a:t> 132 samples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4969" y="4892011"/>
            <a:ext cx="1839378" cy="369332"/>
          </a:xfrm>
          <a:prstGeom prst="rect">
            <a:avLst/>
          </a:prstGeom>
          <a:solidFill>
            <a:srgbClr val="17301B">
              <a:alpha val="4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Guapi</a:t>
            </a:r>
            <a:r>
              <a:rPr lang="en-US" dirty="0" smtClean="0">
                <a:solidFill>
                  <a:schemeClr val="bg1"/>
                </a:solidFill>
              </a:rPr>
              <a:t> 68 samples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08054" y="3239206"/>
            <a:ext cx="2672990" cy="369332"/>
          </a:xfrm>
          <a:prstGeom prst="rect">
            <a:avLst/>
          </a:prstGeom>
          <a:solidFill>
            <a:srgbClr val="17301B">
              <a:alpha val="47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Buenaventura 47 samples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0051" y="1629467"/>
            <a:ext cx="1753718" cy="369332"/>
          </a:xfrm>
          <a:prstGeom prst="rect">
            <a:avLst/>
          </a:prstGeom>
          <a:solidFill>
            <a:srgbClr val="17301B">
              <a:alpha val="47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Tadó</a:t>
            </a:r>
            <a:r>
              <a:rPr lang="en-US" dirty="0" smtClean="0">
                <a:solidFill>
                  <a:schemeClr val="bg1"/>
                </a:solidFill>
              </a:rPr>
              <a:t> 14 samples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0051" y="1126922"/>
            <a:ext cx="2044149" cy="369332"/>
          </a:xfrm>
          <a:prstGeom prst="rect">
            <a:avLst/>
          </a:prstGeom>
          <a:solidFill>
            <a:srgbClr val="17301B">
              <a:alpha val="47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Quidbó</a:t>
            </a:r>
            <a:r>
              <a:rPr lang="en-US" dirty="0" smtClean="0">
                <a:solidFill>
                  <a:schemeClr val="bg1"/>
                </a:solidFill>
              </a:rPr>
              <a:t> 64 samples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Genetic relatedness</a:t>
            </a:r>
            <a:r>
              <a:rPr lang="en-US" sz="2400" i="1" dirty="0"/>
              <a:t> </a:t>
            </a:r>
            <a:r>
              <a:rPr lang="en-US" sz="2400" dirty="0" smtClean="0"/>
              <a:t>between malaria parasites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3434" y="1370128"/>
            <a:ext cx="88162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Genetic relatedness</a:t>
            </a:r>
            <a:r>
              <a:rPr lang="en-US" sz="2000" dirty="0"/>
              <a:t> </a:t>
            </a:r>
            <a:r>
              <a:rPr lang="en-US" sz="2000" dirty="0" smtClean="0"/>
              <a:t>is a measure </a:t>
            </a:r>
            <a:r>
              <a:rPr lang="en-US" sz="2000" dirty="0"/>
              <a:t>of </a:t>
            </a:r>
            <a:r>
              <a:rPr lang="en-US" sz="2000" dirty="0" smtClean="0"/>
              <a:t>ancestry broken down by recombination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Applicable to studies of malaria because malaria </a:t>
            </a:r>
            <a:r>
              <a:rPr lang="en-US" sz="2000" dirty="0"/>
              <a:t>parasites </a:t>
            </a:r>
            <a:r>
              <a:rPr lang="en-US" sz="2000" dirty="0" smtClean="0"/>
              <a:t>sexually recombine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It reflects spatial temporal scales relevant for malaria control (Taylor et al. 2017)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335409" y="3725200"/>
            <a:ext cx="6217791" cy="22340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950" y="3102664"/>
            <a:ext cx="3106697" cy="36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5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Estimates of genetic relatedness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3434" y="1307616"/>
            <a:ext cx="88162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Theoretically, genetic relatedness = probability of identity-by-descent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Practically, it can be estimated using genetic data and a probabilistic model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Various models exist for malaria: </a:t>
            </a:r>
            <a:r>
              <a:rPr lang="en-US" sz="2000" dirty="0" err="1" smtClean="0"/>
              <a:t>hmmIBD</a:t>
            </a:r>
            <a:r>
              <a:rPr lang="en-US" sz="2000" dirty="0" smtClean="0"/>
              <a:t>, isoRelate</a:t>
            </a:r>
            <a:r>
              <a:rPr lang="en-US" sz="2000" baseline="30000" dirty="0"/>
              <a:t>1</a:t>
            </a:r>
            <a:r>
              <a:rPr lang="en-US" sz="2000" dirty="0" smtClean="0"/>
              <a:t>, DEploidIBD</a:t>
            </a:r>
            <a:r>
              <a:rPr lang="en-US" sz="2000" baseline="30000" dirty="0"/>
              <a:t>2</a:t>
            </a:r>
            <a:r>
              <a:rPr lang="en-US" sz="2000" dirty="0" smtClean="0"/>
              <a:t>, polyIBD</a:t>
            </a:r>
            <a:r>
              <a:rPr lang="en-US" sz="2000" baseline="30000" dirty="0" smtClean="0"/>
              <a:t>3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 this study, we use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﻿</a:t>
            </a:r>
            <a:r>
              <a:rPr lang="en-US" sz="2000" dirty="0" err="1" smtClean="0">
                <a:cs typeface="Arial Unicode MS"/>
              </a:rPr>
              <a:t>hmmIBD</a:t>
            </a:r>
            <a:r>
              <a:rPr lang="en-US" sz="2000" dirty="0" smtClean="0">
                <a:cs typeface="Arial Unicode MS"/>
              </a:rPr>
              <a:t> (</a:t>
            </a:r>
            <a:r>
              <a:rPr lang="en-US" sz="2000" dirty="0" err="1" smtClean="0"/>
              <a:t>Schaffner</a:t>
            </a:r>
            <a:r>
              <a:rPr lang="en-US" sz="2000" dirty="0"/>
              <a:t> </a:t>
            </a:r>
            <a:r>
              <a:rPr lang="en-US" sz="2000" dirty="0" smtClean="0"/>
              <a:t>&amp; Taylor </a:t>
            </a:r>
            <a:r>
              <a:rPr lang="en-US" sz="2000" dirty="0"/>
              <a:t>et al. </a:t>
            </a:r>
            <a:r>
              <a:rPr lang="en-US" sz="2000" dirty="0" smtClean="0"/>
              <a:t>2018)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94687"/>
            <a:ext cx="8657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﻿﻿</a:t>
            </a:r>
            <a:endParaRPr lang="en-US" baseline="30000" dirty="0">
              <a:solidFill>
                <a:srgbClr val="000000"/>
              </a:solidFill>
            </a:endParaRPr>
          </a:p>
          <a:p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baseline="30000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Henden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Lee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Mueller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Barry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&amp; </a:t>
            </a:r>
            <a:r>
              <a:rPr lang="en-US" dirty="0" err="1" smtClean="0">
                <a:solidFill>
                  <a:srgbClr val="000000"/>
                </a:solidFill>
              </a:rPr>
              <a:t>Bahlo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2018</a:t>
            </a:r>
            <a:r>
              <a:rPr lang="en-US" dirty="0" smtClean="0">
                <a:solidFill>
                  <a:srgbClr val="000000"/>
                </a:solidFill>
              </a:rPr>
              <a:t>); </a:t>
            </a:r>
            <a:r>
              <a:rPr lang="en-US" baseline="30000" dirty="0" smtClean="0">
                <a:solidFill>
                  <a:srgbClr val="000000"/>
                </a:solidFill>
              </a:rPr>
              <a:t>2 </a:t>
            </a:r>
            <a:r>
              <a:rPr lang="en-US" dirty="0" smtClean="0">
                <a:solidFill>
                  <a:srgbClr val="000000"/>
                </a:solidFill>
              </a:rPr>
              <a:t>Zhu, Hendry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Almagro</a:t>
            </a:r>
            <a:r>
              <a:rPr lang="en-US" dirty="0" smtClean="0">
                <a:solidFill>
                  <a:srgbClr val="000000"/>
                </a:solidFill>
              </a:rPr>
              <a:t>-Garcia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Pearson, Amato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et al. </a:t>
            </a:r>
            <a:r>
              <a:rPr lang="en-US" dirty="0">
                <a:solidFill>
                  <a:srgbClr val="000000"/>
                </a:solidFill>
              </a:rPr>
              <a:t>(2018</a:t>
            </a:r>
            <a:r>
              <a:rPr lang="en-US" dirty="0" smtClean="0">
                <a:solidFill>
                  <a:srgbClr val="000000"/>
                </a:solidFill>
              </a:rPr>
              <a:t>); </a:t>
            </a:r>
            <a:r>
              <a:rPr lang="en-US" baseline="30000" dirty="0" smtClean="0">
                <a:solidFill>
                  <a:srgbClr val="000000"/>
                </a:solidFill>
              </a:rPr>
              <a:t>3 </a:t>
            </a:r>
            <a:r>
              <a:rPr lang="en-US" dirty="0" smtClean="0">
                <a:solidFill>
                  <a:srgbClr val="000000"/>
                </a:solidFill>
              </a:rPr>
              <a:t>Poster number 1054, </a:t>
            </a:r>
            <a:r>
              <a:rPr lang="en-US" dirty="0">
                <a:solidFill>
                  <a:srgbClr val="000000"/>
                </a:solidFill>
              </a:rPr>
              <a:t>Session </a:t>
            </a:r>
            <a:r>
              <a:rPr lang="en-US" dirty="0" smtClean="0">
                <a:solidFill>
                  <a:srgbClr val="000000"/>
                </a:solidFill>
              </a:rPr>
              <a:t>B (yesterday), Nicholas </a:t>
            </a:r>
            <a:r>
              <a:rPr lang="en-US" dirty="0" err="1" smtClean="0">
                <a:solidFill>
                  <a:srgbClr val="000000"/>
                </a:solidFill>
              </a:rPr>
              <a:t>Brazeau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320002" y="2856527"/>
            <a:ext cx="4491125" cy="3051577"/>
            <a:chOff x="873209" y="2948318"/>
            <a:chExt cx="4491125" cy="3051577"/>
          </a:xfrm>
          <a:effectLst/>
        </p:grpSpPr>
        <p:sp>
          <p:nvSpPr>
            <p:cNvPr id="7" name="Rectangle 6"/>
            <p:cNvSpPr/>
            <p:nvPr/>
          </p:nvSpPr>
          <p:spPr>
            <a:xfrm>
              <a:off x="873209" y="2948318"/>
              <a:ext cx="4491125" cy="3051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122022" y="3150326"/>
              <a:ext cx="3906919" cy="2540046"/>
              <a:chOff x="1642803" y="3905148"/>
              <a:chExt cx="3691097" cy="2561112"/>
            </a:xfrm>
          </p:grpSpPr>
          <p:grpSp>
            <p:nvGrpSpPr>
              <p:cNvPr id="28" name="Group 27"/>
              <p:cNvGrpSpPr>
                <a:grpSpLocks noChangeAspect="1"/>
              </p:cNvGrpSpPr>
              <p:nvPr/>
            </p:nvGrpSpPr>
            <p:grpSpPr>
              <a:xfrm>
                <a:off x="3862552" y="3905148"/>
                <a:ext cx="1471348" cy="2561112"/>
                <a:chOff x="3961255" y="3797833"/>
                <a:chExt cx="1302870" cy="22678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3961255" y="3797833"/>
                  <a:ext cx="1302870" cy="986118"/>
                  <a:chOff x="3961255" y="3797833"/>
                  <a:chExt cx="1302870" cy="986118"/>
                </a:xfrm>
              </p:grpSpPr>
              <p:sp>
                <p:nvSpPr>
                  <p:cNvPr id="39" name="Rectangle 38"/>
                  <p:cNvSpPr/>
                  <p:nvPr/>
                </p:nvSpPr>
                <p:spPr>
                  <a:xfrm>
                    <a:off x="3961255" y="3797833"/>
                    <a:ext cx="254000" cy="986118"/>
                  </a:xfrm>
                  <a:prstGeom prst="rect">
                    <a:avLst/>
                  </a:prstGeom>
                  <a:solidFill>
                    <a:srgbClr val="1B83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5010125" y="3797833"/>
                    <a:ext cx="254000" cy="986118"/>
                  </a:xfrm>
                  <a:prstGeom prst="rect">
                    <a:avLst/>
                  </a:prstGeom>
                  <a:solidFill>
                    <a:srgbClr val="DB006C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4" name="Left Bracket 33"/>
                <p:cNvSpPr/>
                <p:nvPr/>
              </p:nvSpPr>
              <p:spPr>
                <a:xfrm rot="16200000">
                  <a:off x="4554759" y="4324916"/>
                  <a:ext cx="142759" cy="1060823"/>
                </a:xfrm>
                <a:prstGeom prst="leftBracket">
                  <a:avLst>
                    <a:gd name="adj" fmla="val 0"/>
                  </a:avLst>
                </a:prstGeom>
                <a:ln w="2857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Left Bracket 34"/>
                <p:cNvSpPr/>
                <p:nvPr/>
              </p:nvSpPr>
              <p:spPr>
                <a:xfrm rot="5400000">
                  <a:off x="4547747" y="4738264"/>
                  <a:ext cx="152858" cy="529744"/>
                </a:xfrm>
                <a:prstGeom prst="leftBracket">
                  <a:avLst>
                    <a:gd name="adj" fmla="val 0"/>
                  </a:avLst>
                </a:prstGeom>
                <a:ln w="2857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" name="Group 35"/>
                <p:cNvGrpSpPr/>
                <p:nvPr/>
              </p:nvGrpSpPr>
              <p:grpSpPr>
                <a:xfrm>
                  <a:off x="4232304" y="5079565"/>
                  <a:ext cx="783744" cy="986118"/>
                  <a:chOff x="4211433" y="5244675"/>
                  <a:chExt cx="783744" cy="986118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211433" y="5244675"/>
                    <a:ext cx="254000" cy="986118"/>
                  </a:xfrm>
                  <a:prstGeom prst="rect">
                    <a:avLst/>
                  </a:prstGeom>
                  <a:gradFill>
                    <a:gsLst>
                      <a:gs pos="17000">
                        <a:srgbClr val="1B8359"/>
                      </a:gs>
                      <a:gs pos="80000">
                        <a:srgbClr val="1B8359"/>
                      </a:gs>
                      <a:gs pos="50000">
                        <a:srgbClr val="DB006C"/>
                      </a:gs>
                      <a:gs pos="79000">
                        <a:srgbClr val="DB006C"/>
                      </a:gs>
                      <a:gs pos="48000">
                        <a:srgbClr val="1B8359"/>
                      </a:gs>
                    </a:gsLst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4741177" y="5244675"/>
                    <a:ext cx="254000" cy="986118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DB006C"/>
                      </a:gs>
                      <a:gs pos="100000">
                        <a:srgbClr val="DB006C"/>
                      </a:gs>
                      <a:gs pos="18000">
                        <a:srgbClr val="DB006C"/>
                      </a:gs>
                      <a:gs pos="21000">
                        <a:srgbClr val="1B8359"/>
                      </a:gs>
                      <a:gs pos="82000">
                        <a:srgbClr val="1B8359"/>
                      </a:gs>
                      <a:gs pos="85000">
                        <a:srgbClr val="DB006C"/>
                      </a:gs>
                    </a:gsLst>
                    <a:lin ang="1620000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9" name="Straight Connector 28"/>
              <p:cNvCxnSpPr/>
              <p:nvPr/>
            </p:nvCxnSpPr>
            <p:spPr>
              <a:xfrm>
                <a:off x="3862552" y="5902642"/>
                <a:ext cx="1471348" cy="2351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3862552" y="6207276"/>
                <a:ext cx="1471348" cy="2351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ight Brace 30"/>
              <p:cNvSpPr/>
              <p:nvPr/>
            </p:nvSpPr>
            <p:spPr>
              <a:xfrm rot="10800000">
                <a:off x="3614382" y="5902642"/>
                <a:ext cx="209165" cy="304634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42803" y="5879905"/>
                <a:ext cx="2005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Identical-by-decent</a:t>
                </a:r>
                <a:endParaRPr lang="en-US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1006001" y="3150326"/>
              <a:ext cx="223927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cs typeface="Arial Unicode MS"/>
                </a:rPr>
                <a:t>Definition</a:t>
              </a:r>
              <a:r>
                <a:rPr lang="en-US" dirty="0" smtClean="0">
                  <a:cs typeface="Arial Unicode MS"/>
                </a:rPr>
                <a:t>: alleles </a:t>
              </a:r>
              <a:r>
                <a:rPr lang="en-US" dirty="0">
                  <a:cs typeface="Arial Unicode MS"/>
                </a:rPr>
                <a:t>are identical-by-descent if descended from a common ancestor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0054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Estimates of </a:t>
            </a:r>
            <a:r>
              <a:rPr lang="en-US" sz="2400" dirty="0" smtClean="0"/>
              <a:t>relatedness between Colombian parasites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IBD_hist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b="7965"/>
          <a:stretch/>
        </p:blipFill>
        <p:spPr>
          <a:xfrm>
            <a:off x="561473" y="1331495"/>
            <a:ext cx="7801966" cy="53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8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Estimates of </a:t>
            </a:r>
            <a:r>
              <a:rPr lang="en-US" sz="2400" dirty="0" smtClean="0"/>
              <a:t>relatedness between Colombian parasites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IBD_hist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b="7965"/>
          <a:stretch/>
        </p:blipFill>
        <p:spPr>
          <a:xfrm>
            <a:off x="561473" y="1331495"/>
            <a:ext cx="7801966" cy="53899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626572" y="1837116"/>
            <a:ext cx="0" cy="40938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6572" y="3821655"/>
            <a:ext cx="324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estimate </a:t>
            </a:r>
            <a:r>
              <a:rPr lang="en-US" dirty="0"/>
              <a:t>&gt; </a:t>
            </a:r>
            <a:r>
              <a:rPr lang="en-US" dirty="0" smtClean="0"/>
              <a:t>0.5 = “Highly related”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53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named-chunk-27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20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Greater relatedness when closer in time 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AD923D-0161-A247-B899-B63C1A7E206F}"/>
              </a:ext>
            </a:extLst>
          </p:cNvPr>
          <p:cNvSpPr/>
          <p:nvPr/>
        </p:nvSpPr>
        <p:spPr>
          <a:xfrm>
            <a:off x="3012005" y="1603979"/>
            <a:ext cx="6131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Group estimates by </a:t>
            </a:r>
            <a:r>
              <a:rPr lang="el-G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Δ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Time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Plot proportion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of </a:t>
            </a: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r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estimates &gt;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0.5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per </a:t>
            </a:r>
            <a:r>
              <a:rPr lang="el-G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Δ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Time </a:t>
            </a:r>
          </a:p>
        </p:txBody>
      </p:sp>
    </p:spTree>
    <p:extLst>
      <p:ext uri="{BB962C8B-B14F-4D97-AF65-F5344CB8AC3E}">
        <p14:creationId xmlns:p14="http://schemas.microsoft.com/office/powerpoint/2010/main" val="370044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33848</TotalTime>
  <Words>3423</Words>
  <Application>Microsoft Macintosh PowerPoint</Application>
  <PresentationFormat>On-screen Show (4:3)</PresentationFormat>
  <Paragraphs>384</Paragraphs>
  <Slides>34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Malaria and maritime traffic on the  Colombian Pacific coast</vt:lpstr>
      <vt:lpstr>PowerPoint Presentation</vt:lpstr>
      <vt:lpstr>PowerPoint Presentation</vt:lpstr>
      <vt:lpstr>P. falciparum samples from the Colombian Pacific Coast</vt:lpstr>
      <vt:lpstr>Genetic relatedness between malaria parasites</vt:lpstr>
      <vt:lpstr>Estimates of genetic relatedness</vt:lpstr>
      <vt:lpstr>Estimates of relatedness between Colombian parasites</vt:lpstr>
      <vt:lpstr>Estimates of relatedness between Colombian parasites</vt:lpstr>
      <vt:lpstr>Greater relatedness when closer in time  </vt:lpstr>
      <vt:lpstr>Greater relatedness within sites</vt:lpstr>
      <vt:lpstr>Is relatedness explained away by Δ Time = 0? No (not all bars are red)</vt:lpstr>
      <vt:lpstr>A closer look into the genetic links between ports</vt:lpstr>
      <vt:lpstr>A closer look into the genetic links between ports</vt:lpstr>
      <vt:lpstr>A closer look into the genetic links between ports</vt:lpstr>
      <vt:lpstr>Genetic connectivity across sites</vt:lpstr>
      <vt:lpstr>Genetic connectivity is associated with marine traffic</vt:lpstr>
      <vt:lpstr>Travel time correlates with geographic distance</vt:lpstr>
      <vt:lpstr>Travel frequency correlates with genetic signal between ports</vt:lpstr>
      <vt:lpstr>Summary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Trends in pairwise relatedness with both space and time</vt:lpstr>
      <vt:lpstr>PowerPoint Presentation</vt:lpstr>
      <vt:lpstr>Previously published FST analyses agree</vt:lpstr>
      <vt:lpstr>Aside: identity-by-state (IBS) estimates generate  similar results despite vastly different distribution</vt:lpstr>
      <vt:lpstr>Previously published P. falciparum data from the Colombian Pacific Coast</vt:lpstr>
      <vt:lpstr>Connectivity across sites is not explained away by time</vt:lpstr>
      <vt:lpstr>A closer look into the genetic links between ports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Taylor</dc:creator>
  <cp:lastModifiedBy>Aimee Taylor</cp:lastModifiedBy>
  <cp:revision>752</cp:revision>
  <dcterms:created xsi:type="dcterms:W3CDTF">2016-10-09T20:13:41Z</dcterms:created>
  <dcterms:modified xsi:type="dcterms:W3CDTF">2018-11-02T14:26:13Z</dcterms:modified>
</cp:coreProperties>
</file>